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41"/>
  </p:notesMasterIdLst>
  <p:sldIdLst>
    <p:sldId id="256" r:id="rId2"/>
    <p:sldId id="257" r:id="rId3"/>
    <p:sldId id="258" r:id="rId4"/>
    <p:sldId id="357" r:id="rId5"/>
    <p:sldId id="323" r:id="rId6"/>
    <p:sldId id="324" r:id="rId7"/>
    <p:sldId id="325" r:id="rId8"/>
    <p:sldId id="333" r:id="rId9"/>
    <p:sldId id="326" r:id="rId10"/>
    <p:sldId id="327" r:id="rId11"/>
    <p:sldId id="328" r:id="rId12"/>
    <p:sldId id="329" r:id="rId13"/>
    <p:sldId id="503" r:id="rId14"/>
    <p:sldId id="331" r:id="rId15"/>
    <p:sldId id="336" r:id="rId16"/>
    <p:sldId id="330" r:id="rId17"/>
    <p:sldId id="334" r:id="rId18"/>
    <p:sldId id="335" r:id="rId19"/>
    <p:sldId id="332" r:id="rId20"/>
    <p:sldId id="259" r:id="rId21"/>
    <p:sldId id="260" r:id="rId22"/>
    <p:sldId id="261" r:id="rId23"/>
    <p:sldId id="337" r:id="rId24"/>
    <p:sldId id="338" r:id="rId25"/>
    <p:sldId id="339" r:id="rId26"/>
    <p:sldId id="410" r:id="rId27"/>
    <p:sldId id="411" r:id="rId28"/>
    <p:sldId id="412" r:id="rId29"/>
    <p:sldId id="413" r:id="rId30"/>
    <p:sldId id="414" r:id="rId31"/>
    <p:sldId id="421" r:id="rId32"/>
    <p:sldId id="415" r:id="rId33"/>
    <p:sldId id="358" r:id="rId34"/>
    <p:sldId id="340" r:id="rId35"/>
    <p:sldId id="341" r:id="rId36"/>
    <p:sldId id="342" r:id="rId37"/>
    <p:sldId id="343" r:id="rId38"/>
    <p:sldId id="344" r:id="rId39"/>
    <p:sldId id="345" r:id="rId40"/>
    <p:sldId id="346" r:id="rId41"/>
    <p:sldId id="347" r:id="rId42"/>
    <p:sldId id="348" r:id="rId43"/>
    <p:sldId id="402" r:id="rId44"/>
    <p:sldId id="403" r:id="rId45"/>
    <p:sldId id="404" r:id="rId46"/>
    <p:sldId id="405" r:id="rId47"/>
    <p:sldId id="359" r:id="rId48"/>
    <p:sldId id="349" r:id="rId49"/>
    <p:sldId id="350" r:id="rId50"/>
    <p:sldId id="351" r:id="rId51"/>
    <p:sldId id="352" r:id="rId52"/>
    <p:sldId id="353" r:id="rId53"/>
    <p:sldId id="354" r:id="rId54"/>
    <p:sldId id="355" r:id="rId55"/>
    <p:sldId id="360" r:id="rId56"/>
    <p:sldId id="401" r:id="rId57"/>
    <p:sldId id="356" r:id="rId58"/>
    <p:sldId id="361" r:id="rId59"/>
    <p:sldId id="362" r:id="rId60"/>
    <p:sldId id="363" r:id="rId61"/>
    <p:sldId id="364" r:id="rId62"/>
    <p:sldId id="365" r:id="rId63"/>
    <p:sldId id="366" r:id="rId64"/>
    <p:sldId id="367" r:id="rId65"/>
    <p:sldId id="368" r:id="rId66"/>
    <p:sldId id="406" r:id="rId67"/>
    <p:sldId id="407" r:id="rId68"/>
    <p:sldId id="369" r:id="rId69"/>
    <p:sldId id="408" r:id="rId70"/>
    <p:sldId id="370" r:id="rId71"/>
    <p:sldId id="422" r:id="rId72"/>
    <p:sldId id="371" r:id="rId73"/>
    <p:sldId id="423" r:id="rId74"/>
    <p:sldId id="374" r:id="rId75"/>
    <p:sldId id="375" r:id="rId76"/>
    <p:sldId id="376" r:id="rId77"/>
    <p:sldId id="424" r:id="rId78"/>
    <p:sldId id="377" r:id="rId79"/>
    <p:sldId id="378" r:id="rId80"/>
    <p:sldId id="379" r:id="rId81"/>
    <p:sldId id="380" r:id="rId82"/>
    <p:sldId id="381" r:id="rId83"/>
    <p:sldId id="382" r:id="rId84"/>
    <p:sldId id="383" r:id="rId85"/>
    <p:sldId id="425" r:id="rId86"/>
    <p:sldId id="372" r:id="rId87"/>
    <p:sldId id="373" r:id="rId88"/>
    <p:sldId id="385" r:id="rId89"/>
    <p:sldId id="386" r:id="rId90"/>
    <p:sldId id="387" r:id="rId91"/>
    <p:sldId id="426" r:id="rId92"/>
    <p:sldId id="428" r:id="rId93"/>
    <p:sldId id="429" r:id="rId94"/>
    <p:sldId id="430" r:id="rId95"/>
    <p:sldId id="431" r:id="rId96"/>
    <p:sldId id="427" r:id="rId97"/>
    <p:sldId id="388" r:id="rId98"/>
    <p:sldId id="389" r:id="rId99"/>
    <p:sldId id="390" r:id="rId100"/>
    <p:sldId id="391" r:id="rId101"/>
    <p:sldId id="392" r:id="rId102"/>
    <p:sldId id="393" r:id="rId103"/>
    <p:sldId id="432" r:id="rId104"/>
    <p:sldId id="394" r:id="rId105"/>
    <p:sldId id="395" r:id="rId106"/>
    <p:sldId id="396" r:id="rId107"/>
    <p:sldId id="433" r:id="rId108"/>
    <p:sldId id="397" r:id="rId109"/>
    <p:sldId id="398" r:id="rId110"/>
    <p:sldId id="399" r:id="rId111"/>
    <p:sldId id="434" r:id="rId112"/>
    <p:sldId id="400" r:id="rId113"/>
    <p:sldId id="262" r:id="rId114"/>
    <p:sldId id="435" r:id="rId115"/>
    <p:sldId id="436" r:id="rId116"/>
    <p:sldId id="437" r:id="rId117"/>
    <p:sldId id="438" r:id="rId118"/>
    <p:sldId id="439" r:id="rId119"/>
    <p:sldId id="440" r:id="rId120"/>
    <p:sldId id="441" r:id="rId121"/>
    <p:sldId id="263" r:id="rId122"/>
    <p:sldId id="264" r:id="rId123"/>
    <p:sldId id="442" r:id="rId124"/>
    <p:sldId id="443" r:id="rId125"/>
    <p:sldId id="501" r:id="rId126"/>
    <p:sldId id="444" r:id="rId127"/>
    <p:sldId id="445" r:id="rId128"/>
    <p:sldId id="446" r:id="rId129"/>
    <p:sldId id="447" r:id="rId130"/>
    <p:sldId id="448" r:id="rId131"/>
    <p:sldId id="449" r:id="rId132"/>
    <p:sldId id="450" r:id="rId133"/>
    <p:sldId id="451" r:id="rId134"/>
    <p:sldId id="452" r:id="rId135"/>
    <p:sldId id="504" r:id="rId136"/>
    <p:sldId id="520" r:id="rId137"/>
    <p:sldId id="521" r:id="rId138"/>
    <p:sldId id="522" r:id="rId139"/>
    <p:sldId id="523" r:id="rId1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75750" autoAdjust="0"/>
  </p:normalViewPr>
  <p:slideViewPr>
    <p:cSldViewPr snapToGrid="0">
      <p:cViewPr varScale="1">
        <p:scale>
          <a:sx n="95" d="100"/>
          <a:sy n="95" d="100"/>
        </p:scale>
        <p:origin x="16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D39DB-3101-4245-91BC-CDA835E796BE}"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5D6B5-EBC3-4D7B-9CAD-D223DF6B09BA}" type="slidenum">
              <a:rPr lang="en-US" smtClean="0"/>
              <a:t>‹#›</a:t>
            </a:fld>
            <a:endParaRPr lang="en-US"/>
          </a:p>
        </p:txBody>
      </p:sp>
    </p:spTree>
    <p:extLst>
      <p:ext uri="{BB962C8B-B14F-4D97-AF65-F5344CB8AC3E}">
        <p14:creationId xmlns:p14="http://schemas.microsoft.com/office/powerpoint/2010/main" val="425618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Categories are not necessarily self-contained in reality, but for the purposes of the General Pediatrics royal college exam, they are divided in a manner similar to the above.</a:t>
            </a:r>
          </a:p>
          <a:p>
            <a:r>
              <a:rPr lang="en-US" dirty="0"/>
              <a:t>For example: overlap syndrome is a rheumatologic disease defined by simultaneously meeting criteria for multiple connective tissue diseases. Any of the diseases above can be characterized by chronic arthritis, but that does not necessarily designate them as having chronic JIA plus another disease (even if it MAY be treated as such). </a:t>
            </a:r>
          </a:p>
          <a:p>
            <a:endParaRPr lang="en-US" dirty="0"/>
          </a:p>
          <a:p>
            <a:r>
              <a:rPr lang="en-US" dirty="0"/>
              <a:t>General difference between Autoinflammatory and Autoimmune:</a:t>
            </a:r>
          </a:p>
          <a:p>
            <a:r>
              <a:rPr lang="en-US" dirty="0"/>
              <a:t> - Autoimmune engages (primarily) arms of the adaptive immune system (i.e. T and B lymphocytes) and is heavily centered around antibodies and TNF-a. </a:t>
            </a:r>
          </a:p>
          <a:p>
            <a:r>
              <a:rPr lang="en-US" dirty="0"/>
              <a:t> - Autoinflammatory engages (primarily) arms of the innate immune system (i.e. neutrophils, macrophages) and is heavily centered around IL-1 and the inflammasome. </a:t>
            </a:r>
          </a:p>
          <a:p>
            <a:r>
              <a:rPr lang="en-US" dirty="0"/>
              <a:t>Naturally these two categories are more of a spectrum, and in every disease both arms of the immune system play some role. </a:t>
            </a:r>
          </a:p>
        </p:txBody>
      </p:sp>
      <p:sp>
        <p:nvSpPr>
          <p:cNvPr id="4" name="Slide Number Placeholder 3"/>
          <p:cNvSpPr>
            <a:spLocks noGrp="1"/>
          </p:cNvSpPr>
          <p:nvPr>
            <p:ph type="sldNum" sz="quarter" idx="5"/>
          </p:nvPr>
        </p:nvSpPr>
        <p:spPr/>
        <p:txBody>
          <a:bodyPr/>
          <a:lstStyle/>
          <a:p>
            <a:fld id="{19F5D6B5-EBC3-4D7B-9CAD-D223DF6B09BA}" type="slidenum">
              <a:rPr lang="en-US" smtClean="0"/>
              <a:t>3</a:t>
            </a:fld>
            <a:endParaRPr lang="en-US"/>
          </a:p>
        </p:txBody>
      </p:sp>
    </p:spTree>
    <p:extLst>
      <p:ext uri="{BB962C8B-B14F-4D97-AF65-F5344CB8AC3E}">
        <p14:creationId xmlns:p14="http://schemas.microsoft.com/office/powerpoint/2010/main" val="213855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affected limb will grow to be LONGER than the unaffected one. In children with open </a:t>
            </a:r>
            <a:r>
              <a:rPr lang="en-US" dirty="0" err="1"/>
              <a:t>physes</a:t>
            </a:r>
            <a:r>
              <a:rPr lang="en-US" dirty="0"/>
              <a:t>, inflammation leads to increased vascularization around the growth plate which leads to early and exaggerated growth of the affected limb. It will (over time and without treatment) cause early maturation of the affected joint, </a:t>
            </a:r>
            <a:r>
              <a:rPr lang="en-US" dirty="0" err="1"/>
              <a:t>culiminating</a:t>
            </a:r>
            <a:r>
              <a:rPr lang="en-US" dirty="0"/>
              <a:t> in advancement of bone age and premature closure of the </a:t>
            </a:r>
            <a:r>
              <a:rPr lang="en-US" dirty="0" err="1"/>
              <a:t>physis</a:t>
            </a:r>
            <a:r>
              <a:rPr lang="en-US" dirty="0"/>
              <a:t> (which can lead to asymmetric growth or eventually having the affected limb shorter). When this develops surgery ends up being the only options for management. </a:t>
            </a:r>
          </a:p>
          <a:p>
            <a:endParaRPr lang="en-US" dirty="0"/>
          </a:p>
          <a:p>
            <a:r>
              <a:rPr lang="en-US" dirty="0"/>
              <a:t>The main exception in uveitis is ERA – in this disease, particularly when patients are HLA-B27 positive, the uveitis is typically symptomatic. We sometimes refer to this as “iritis” though technically that term is synonymous with “uveitis”. This condition is typically highly responsive to topical steroids, and presents as an acute red, painful, photophobic eye. It rarely has long-term complications because, being symptomatic, patients present early for </a:t>
            </a:r>
            <a:r>
              <a:rPr lang="en-US" dirty="0" smtClean="0"/>
              <a:t>ophthalmologic </a:t>
            </a:r>
            <a:r>
              <a:rPr lang="en-US" dirty="0"/>
              <a:t>care and are treated early and aggressively to prevent complication. </a:t>
            </a:r>
            <a:endParaRPr lang="en-US" dirty="0" smtClean="0"/>
          </a:p>
          <a:p>
            <a:endParaRPr lang="en-US" dirty="0" smtClean="0"/>
          </a:p>
          <a:p>
            <a:endParaRPr lang="en-US" dirty="0" smtClean="0"/>
          </a:p>
          <a:p>
            <a:r>
              <a:rPr lang="en-US" b="1" dirty="0" smtClean="0"/>
              <a:t>MSK Complications: </a:t>
            </a:r>
          </a:p>
          <a:p>
            <a:pPr marL="171450" indent="-171450">
              <a:buFontTx/>
              <a:buChar char="-"/>
            </a:pPr>
            <a:r>
              <a:rPr lang="en-US" b="0" dirty="0" smtClean="0"/>
              <a:t>Longer leg is the one </a:t>
            </a:r>
            <a:r>
              <a:rPr lang="en-US" b="0" dirty="0" err="1" smtClean="0"/>
              <a:t>moer</a:t>
            </a:r>
            <a:r>
              <a:rPr lang="en-US" b="0" dirty="0" smtClean="0"/>
              <a:t> affected (more blood</a:t>
            </a:r>
            <a:r>
              <a:rPr lang="en-US" b="0" baseline="0" dirty="0" smtClean="0"/>
              <a:t> flow because of growth plates), </a:t>
            </a:r>
            <a:r>
              <a:rPr lang="en-US" b="0" baseline="0" dirty="0" err="1" smtClean="0"/>
              <a:t>flexture</a:t>
            </a:r>
            <a:r>
              <a:rPr lang="en-US" b="0" baseline="0" dirty="0" smtClean="0"/>
              <a:t> contractures, chronic </a:t>
            </a:r>
            <a:r>
              <a:rPr lang="en-US" b="0" baseline="0" dirty="0" err="1" smtClean="0"/>
              <a:t>osteo</a:t>
            </a:r>
            <a:r>
              <a:rPr lang="en-US" b="0" baseline="0" dirty="0" smtClean="0"/>
              <a:t>, osteoporosis </a:t>
            </a:r>
          </a:p>
          <a:p>
            <a:pPr marL="171450" indent="-171450">
              <a:buFontTx/>
              <a:buChar char="-"/>
            </a:pPr>
            <a:endParaRPr lang="en-US" b="0" dirty="0"/>
          </a:p>
        </p:txBody>
      </p:sp>
      <p:sp>
        <p:nvSpPr>
          <p:cNvPr id="4" name="Slide Number Placeholder 3"/>
          <p:cNvSpPr>
            <a:spLocks noGrp="1"/>
          </p:cNvSpPr>
          <p:nvPr>
            <p:ph type="sldNum" sz="quarter" idx="5"/>
          </p:nvPr>
        </p:nvSpPr>
        <p:spPr/>
        <p:txBody>
          <a:bodyPr/>
          <a:lstStyle/>
          <a:p>
            <a:fld id="{19F5D6B5-EBC3-4D7B-9CAD-D223DF6B09BA}" type="slidenum">
              <a:rPr lang="en-US" smtClean="0"/>
              <a:t>14</a:t>
            </a:fld>
            <a:endParaRPr lang="en-US"/>
          </a:p>
        </p:txBody>
      </p:sp>
    </p:spTree>
    <p:extLst>
      <p:ext uri="{BB962C8B-B14F-4D97-AF65-F5344CB8AC3E}">
        <p14:creationId xmlns:p14="http://schemas.microsoft.com/office/powerpoint/2010/main" val="101943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Uveitis can present </a:t>
            </a:r>
            <a:r>
              <a:rPr lang="en-US" b="1" dirty="0"/>
              <a:t>prior</a:t>
            </a:r>
            <a:r>
              <a:rPr lang="en-US" b="0" dirty="0"/>
              <a:t> to the onset of JIA, and almost all children with uveitis are referred to rheumatology for evaluation. This can be the first sign of JIA and should be screened for as part of regular child health surveillance (or at </a:t>
            </a:r>
            <a:r>
              <a:rPr lang="en-US" b="0" dirty="0" smtClean="0"/>
              <a:t>least </a:t>
            </a:r>
            <a:r>
              <a:rPr lang="en-US" b="0" dirty="0"/>
              <a:t>the complications of it – which is to say LOOK AT THEIR EYES every now and then). </a:t>
            </a:r>
            <a:endParaRPr lang="en-US" b="0" dirty="0" smtClean="0"/>
          </a:p>
          <a:p>
            <a:endParaRPr lang="en-US" b="0" dirty="0" smtClean="0"/>
          </a:p>
          <a:p>
            <a:r>
              <a:rPr lang="en-US" b="1" dirty="0" smtClean="0"/>
              <a:t>LOOKS LIKE A COLOBOMA </a:t>
            </a:r>
          </a:p>
          <a:p>
            <a:endParaRPr lang="en-US" b="0" dirty="0" smtClean="0"/>
          </a:p>
          <a:p>
            <a:r>
              <a:rPr lang="en-US" b="0" dirty="0" err="1" smtClean="0"/>
              <a:t>Synechiae</a:t>
            </a:r>
            <a:r>
              <a:rPr lang="en-US" b="0" dirty="0" smtClean="0"/>
              <a:t> </a:t>
            </a:r>
            <a:endParaRPr lang="en-US" b="0" dirty="0"/>
          </a:p>
        </p:txBody>
      </p:sp>
      <p:sp>
        <p:nvSpPr>
          <p:cNvPr id="4" name="Slide Number Placeholder 3"/>
          <p:cNvSpPr>
            <a:spLocks noGrp="1"/>
          </p:cNvSpPr>
          <p:nvPr>
            <p:ph type="sldNum" sz="quarter" idx="5"/>
          </p:nvPr>
        </p:nvSpPr>
        <p:spPr/>
        <p:txBody>
          <a:bodyPr/>
          <a:lstStyle/>
          <a:p>
            <a:fld id="{19F5D6B5-EBC3-4D7B-9CAD-D223DF6B09BA}" type="slidenum">
              <a:rPr lang="en-US" smtClean="0"/>
              <a:t>15</a:t>
            </a:fld>
            <a:endParaRPr lang="en-US"/>
          </a:p>
        </p:txBody>
      </p:sp>
    </p:spTree>
    <p:extLst>
      <p:ext uri="{BB962C8B-B14F-4D97-AF65-F5344CB8AC3E}">
        <p14:creationId xmlns:p14="http://schemas.microsoft.com/office/powerpoint/2010/main" val="153975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antibody, RF can be seen in multiple CTD (particularly </a:t>
            </a:r>
            <a:r>
              <a:rPr lang="en-US" dirty="0" err="1"/>
              <a:t>sjogrens</a:t>
            </a:r>
            <a:r>
              <a:rPr lang="en-US" dirty="0"/>
              <a:t> and SLE). Therefore it’s presence does NOT preclude another diagnosis. </a:t>
            </a:r>
          </a:p>
          <a:p>
            <a:endParaRPr lang="en-US" dirty="0"/>
          </a:p>
          <a:p>
            <a:r>
              <a:rPr lang="en-US" dirty="0"/>
              <a:t>HLA-B27 is an independent risk factor for symptomatic iritis – patients who are positive for HLA-B27, irrespective of other diagnoses, should be counselled to seek out ophthalmologic care if they were to develop symptoms of acute iritis (including an acute, red, painful, photophobic eye). It is typically suggested they have annual eye exams.</a:t>
            </a:r>
          </a:p>
          <a:p>
            <a:endParaRPr lang="en-US" dirty="0"/>
          </a:p>
          <a:p>
            <a:r>
              <a:rPr lang="en-US" dirty="0"/>
              <a:t>Another test not mentioned above is </a:t>
            </a:r>
            <a:r>
              <a:rPr lang="en-US" b="1" dirty="0"/>
              <a:t>Lyme Disease Serology:</a:t>
            </a:r>
            <a:r>
              <a:rPr lang="en-US" b="0" dirty="0"/>
              <a:t> Lyme is extremely rare in Alberta, so routine testing is not required. It is one of the most common infectious causes of chronic </a:t>
            </a:r>
            <a:r>
              <a:rPr lang="en-US" b="0" dirty="0" err="1"/>
              <a:t>monoarthritis</a:t>
            </a:r>
            <a:r>
              <a:rPr lang="en-US" b="0" dirty="0"/>
              <a:t>, and is indistinguishable clinically from oligoarticular JIA. If there is travel to a high risk environment, a known tick-bite, or other symptoms suggestive of Lyme, then testing should be done.</a:t>
            </a:r>
          </a:p>
          <a:p>
            <a:r>
              <a:rPr lang="en-US" b="0" dirty="0"/>
              <a:t>Another test not mentioned above is </a:t>
            </a:r>
            <a:r>
              <a:rPr lang="en-US" b="1" dirty="0"/>
              <a:t>Tuberculosis Testing:</a:t>
            </a:r>
            <a:r>
              <a:rPr lang="en-US" b="0" dirty="0"/>
              <a:t> Tuberculosis is very well know to cause chronic arthritis and/or osteomyelitis. As above, it is rare in Alberta. In those with travel to/from high risk countries or with exposures, TB should be considered – initially via skin / serology / CXR, and potentially via joint aspiration. </a:t>
            </a:r>
            <a:endParaRPr lang="en-US" b="0" dirty="0" smtClean="0"/>
          </a:p>
          <a:p>
            <a:endParaRPr lang="en-US" b="0" dirty="0" smtClean="0"/>
          </a:p>
          <a:p>
            <a:r>
              <a:rPr lang="en-US" b="0" dirty="0" smtClean="0"/>
              <a:t>BLOODWORK:</a:t>
            </a:r>
            <a:r>
              <a:rPr lang="en-US" b="0" baseline="0" dirty="0" smtClean="0"/>
              <a:t> </a:t>
            </a:r>
          </a:p>
          <a:p>
            <a:r>
              <a:rPr lang="en-US" b="0" baseline="0" dirty="0" smtClean="0"/>
              <a:t>- ANA, RF, HLA-B27, celiac disease </a:t>
            </a:r>
            <a:endParaRPr lang="en-US" b="0" dirty="0" smtClean="0"/>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16</a:t>
            </a:fld>
            <a:endParaRPr lang="en-US"/>
          </a:p>
        </p:txBody>
      </p:sp>
    </p:spTree>
    <p:extLst>
      <p:ext uri="{BB962C8B-B14F-4D97-AF65-F5344CB8AC3E}">
        <p14:creationId xmlns:p14="http://schemas.microsoft.com/office/powerpoint/2010/main" val="98469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consider this LOW YIELD and would not commit it to memory. I cannot promise it will NOT appear on your exam (given the objectives) but it is done so rarely in clinical practice (and when done is usually done by orthopedics or ER) that memory is better spent elsewhere.</a:t>
            </a:r>
          </a:p>
        </p:txBody>
      </p:sp>
      <p:sp>
        <p:nvSpPr>
          <p:cNvPr id="4" name="Slide Number Placeholder 3"/>
          <p:cNvSpPr>
            <a:spLocks noGrp="1"/>
          </p:cNvSpPr>
          <p:nvPr>
            <p:ph type="sldNum" sz="quarter" idx="5"/>
          </p:nvPr>
        </p:nvSpPr>
        <p:spPr/>
        <p:txBody>
          <a:bodyPr/>
          <a:lstStyle/>
          <a:p>
            <a:fld id="{19F5D6B5-EBC3-4D7B-9CAD-D223DF6B09BA}" type="slidenum">
              <a:rPr lang="en-US" smtClean="0"/>
              <a:t>18</a:t>
            </a:fld>
            <a:endParaRPr lang="en-US"/>
          </a:p>
        </p:txBody>
      </p:sp>
    </p:spTree>
    <p:extLst>
      <p:ext uri="{BB962C8B-B14F-4D97-AF65-F5344CB8AC3E}">
        <p14:creationId xmlns:p14="http://schemas.microsoft.com/office/powerpoint/2010/main" val="341018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19</a:t>
            </a:fld>
            <a:endParaRPr lang="en-US"/>
          </a:p>
        </p:txBody>
      </p:sp>
    </p:spTree>
    <p:extLst>
      <p:ext uri="{BB962C8B-B14F-4D97-AF65-F5344CB8AC3E}">
        <p14:creationId xmlns:p14="http://schemas.microsoft.com/office/powerpoint/2010/main" val="160740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 bleed rare in healthy patients; can start NSAID alone and if patient takes with food and still develops dyspepsia, then can Rx a PPI. Alternatively can Rx </a:t>
            </a:r>
            <a:r>
              <a:rPr lang="en-US" dirty="0" err="1"/>
              <a:t>Vimovo</a:t>
            </a:r>
            <a:r>
              <a:rPr lang="en-US" dirty="0"/>
              <a:t> (combination pill). </a:t>
            </a:r>
          </a:p>
          <a:p>
            <a:r>
              <a:rPr lang="en-US" dirty="0"/>
              <a:t>Renal injury is typically only seen in those who overdose or those who become acutely dehydrated. Patients should be counselled to have optimal hydration and to hold doses if they develop GI illness with vomiting / diarrhea.</a:t>
            </a:r>
          </a:p>
          <a:p>
            <a:r>
              <a:rPr lang="en-US" dirty="0" err="1"/>
              <a:t>Pseudoporphyria</a:t>
            </a:r>
            <a:r>
              <a:rPr lang="en-US" dirty="0"/>
              <a:t> primarily described with naproxen and is very rare, and preventable with the regular application of sunscreen. Though it resembles freckles, it is permanent. </a:t>
            </a:r>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20</a:t>
            </a:fld>
            <a:endParaRPr lang="en-US"/>
          </a:p>
        </p:txBody>
      </p:sp>
    </p:spTree>
    <p:extLst>
      <p:ext uri="{BB962C8B-B14F-4D97-AF65-F5344CB8AC3E}">
        <p14:creationId xmlns:p14="http://schemas.microsoft.com/office/powerpoint/2010/main" val="190258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Methotrexate will always be given with folic acid, as it is shown to decrease risk of hepatitis, GI intolerance, and oral ulcers. Can be given as 1 mg daily or 5 mg once or twice weekly (or more potentially). For no good reason or evidence, we tell them not to take the folic acid on the day of methotrexate. There is no good reason for this, but we all do it, so I can’t explain it unfortunately, except to say people would call it the “standard of care”.</a:t>
            </a:r>
          </a:p>
          <a:p>
            <a:endParaRPr lang="en-US" dirty="0"/>
          </a:p>
          <a:p>
            <a:r>
              <a:rPr lang="en-US" dirty="0"/>
              <a:t>Methotrexate can be given orally or subcutaneously, and is always given once per week. In theory and when compared head to head, there does not seem to be a major difference. At higher doses (&gt; 17.5 mg) there does seem to be decreased and variable oral bioavailability, so anecdotally at higher doses SC tends to give better efficacy (no evidence supporting it). Also anecdotally there seems to be less GI intolerance with SC forms, though this may be a placebo effect. </a:t>
            </a:r>
          </a:p>
          <a:p>
            <a:endParaRPr lang="en-US" dirty="0"/>
          </a:p>
          <a:p>
            <a:r>
              <a:rPr lang="en-US" dirty="0"/>
              <a:t>Methotrexate induced nausea is a very real thing, and anticipatory nausea is the plague of rheumatology. If children are getting nauseated with methotrexate and are untreated, they will almost always develop anticipatory nausea that generalizes, and will often become non-compliant and refuse to take it again. If your patient on methotrexate is getting nauseated in the 24 hours after their dose (or even worse, BEFORE their dose), they should be advised to call rheumatology and (if not already given) take their ondansetron LIBERALLY. We recommend in ANYONE with nausea that persists into the AM, or anyone who has it prior to medication, take a dose of ondansetron 1h before their methotrexate and up to 2 doses 8 hours apart after if they are nauseated (PRN). Preventing methotrexate-induced anticipatory nausea is one of the greatest therapeutic challenges in JIA today. </a:t>
            </a:r>
            <a:endParaRPr lang="en-US" dirty="0" smtClean="0"/>
          </a:p>
          <a:p>
            <a:endParaRPr lang="en-US" dirty="0" smtClean="0"/>
          </a:p>
          <a:p>
            <a:endParaRPr lang="en-US" dirty="0" smtClean="0"/>
          </a:p>
          <a:p>
            <a:r>
              <a:rPr lang="en-US" b="1" dirty="0" smtClean="0"/>
              <a:t>MTX:</a:t>
            </a:r>
            <a:r>
              <a:rPr lang="en-US" b="1" baseline="0" dirty="0" smtClean="0"/>
              <a:t> </a:t>
            </a:r>
            <a:r>
              <a:rPr lang="en-US" b="0" baseline="0" dirty="0" err="1" smtClean="0"/>
              <a:t>immunsuppression</a:t>
            </a:r>
            <a:r>
              <a:rPr lang="en-US" b="0" baseline="0" dirty="0" smtClean="0"/>
              <a:t>, hepatitis, mucositis/oral ulcers, (take folate) </a:t>
            </a:r>
            <a:endParaRPr lang="en-US" b="1" dirty="0"/>
          </a:p>
        </p:txBody>
      </p:sp>
      <p:sp>
        <p:nvSpPr>
          <p:cNvPr id="4" name="Slide Number Placeholder 3"/>
          <p:cNvSpPr>
            <a:spLocks noGrp="1"/>
          </p:cNvSpPr>
          <p:nvPr>
            <p:ph type="sldNum" sz="quarter" idx="5"/>
          </p:nvPr>
        </p:nvSpPr>
        <p:spPr/>
        <p:txBody>
          <a:bodyPr/>
          <a:lstStyle/>
          <a:p>
            <a:fld id="{19F5D6B5-EBC3-4D7B-9CAD-D223DF6B09BA}" type="slidenum">
              <a:rPr lang="en-US" smtClean="0"/>
              <a:t>22</a:t>
            </a:fld>
            <a:endParaRPr lang="en-US"/>
          </a:p>
        </p:txBody>
      </p:sp>
    </p:spTree>
    <p:extLst>
      <p:ext uri="{BB962C8B-B14F-4D97-AF65-F5344CB8AC3E}">
        <p14:creationId xmlns:p14="http://schemas.microsoft.com/office/powerpoint/2010/main" val="2955621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Demyelinating diseases very rare but also very well described – manifests as AIDP (similar to </a:t>
            </a:r>
            <a:r>
              <a:rPr lang="en-US" dirty="0" err="1"/>
              <a:t>Guillan</a:t>
            </a:r>
            <a:r>
              <a:rPr lang="en-US" dirty="0"/>
              <a:t> Barre) or CIDP. No clear evidence, but thought to be higher risk in those with strong family history of MS. </a:t>
            </a:r>
          </a:p>
          <a:p>
            <a:r>
              <a:rPr lang="en-US" dirty="0"/>
              <a:t>Other induced autoimmune diseases vary, but most common are psoriasis and drug induced lupus. </a:t>
            </a:r>
          </a:p>
          <a:p>
            <a:endParaRPr lang="en-US" dirty="0"/>
          </a:p>
          <a:p>
            <a:r>
              <a:rPr lang="en-US" dirty="0"/>
              <a:t>All patients on a biologic should be / will need to be screened for TB prior to initiation. Patients with risk factors should be screened for hepatitis B/C. </a:t>
            </a: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23</a:t>
            </a:fld>
            <a:endParaRPr lang="en-US"/>
          </a:p>
        </p:txBody>
      </p:sp>
    </p:spTree>
    <p:extLst>
      <p:ext uri="{BB962C8B-B14F-4D97-AF65-F5344CB8AC3E}">
        <p14:creationId xmlns:p14="http://schemas.microsoft.com/office/powerpoint/2010/main" val="216174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 hold Methotrexate/Enbrel?”</a:t>
            </a:r>
          </a:p>
          <a:p>
            <a:r>
              <a:rPr lang="en-US" dirty="0"/>
              <a:t>No consistent, evidence based answer. Every rheumatologist is different. </a:t>
            </a:r>
          </a:p>
          <a:p>
            <a:r>
              <a:rPr lang="en-US" dirty="0"/>
              <a:t>General mentality is as follows: these drugs have a long-half life. It is unlikely that skipping a dose will affect overall level of immune function, or that giving a dose will impact it greatly. That said, the same logic also dictates that missing a single dose will not cause disease to flare. Because of (appropriate) risk aversion, most rheumatologists will recommend skipping a dose of any immune-suppressing agent (DMARD/biologic) if patient is unwell enough to warrant antibiotics. If suspicion of viral is so likely as to not give antibiotics, then can give dose. Equally reasonable to hold single dose or call rheumatologist on-call. </a:t>
            </a:r>
          </a:p>
          <a:p>
            <a:r>
              <a:rPr lang="en-US" dirty="0"/>
              <a:t>Rheumatic drugs may require adjustment for severe illness and surgery. Patients who are admitted on rheumatologic drugs for any reason should have rheumatologist called:</a:t>
            </a:r>
          </a:p>
          <a:p>
            <a:r>
              <a:rPr lang="en-US" dirty="0"/>
              <a:t> - NSAIDs may need to be held up to 48 hours prior to surgery</a:t>
            </a:r>
          </a:p>
          <a:p>
            <a:r>
              <a:rPr lang="en-US" dirty="0"/>
              <a:t> - DMARDS / biologics may need to be held for up to 1-2 weeks before surgery</a:t>
            </a:r>
          </a:p>
          <a:p>
            <a:r>
              <a:rPr lang="en-US" dirty="0"/>
              <a:t> - corticosteroids may need to be INCREASED for adrenal insufficiency depending on dosing / duration and illness severity. </a:t>
            </a:r>
          </a:p>
        </p:txBody>
      </p:sp>
      <p:sp>
        <p:nvSpPr>
          <p:cNvPr id="4" name="Slide Number Placeholder 3"/>
          <p:cNvSpPr>
            <a:spLocks noGrp="1"/>
          </p:cNvSpPr>
          <p:nvPr>
            <p:ph type="sldNum" sz="quarter" idx="5"/>
          </p:nvPr>
        </p:nvSpPr>
        <p:spPr/>
        <p:txBody>
          <a:bodyPr/>
          <a:lstStyle/>
          <a:p>
            <a:fld id="{19F5D6B5-EBC3-4D7B-9CAD-D223DF6B09BA}" type="slidenum">
              <a:rPr lang="en-US" smtClean="0"/>
              <a:t>25</a:t>
            </a:fld>
            <a:endParaRPr lang="en-US"/>
          </a:p>
        </p:txBody>
      </p:sp>
    </p:spTree>
    <p:extLst>
      <p:ext uri="{BB962C8B-B14F-4D97-AF65-F5344CB8AC3E}">
        <p14:creationId xmlns:p14="http://schemas.microsoft.com/office/powerpoint/2010/main" val="3059871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Kocher Criteria:</a:t>
            </a:r>
          </a:p>
          <a:p>
            <a:r>
              <a:rPr lang="en-US" dirty="0">
                <a:effectLst/>
              </a:rPr>
              <a:t>(1) Non-weight bearing on affected side, (2) ESR &gt; 40, (3) Fever &gt; 38.5C, (4) WBC &gt; 12 000</a:t>
            </a:r>
          </a:p>
          <a:p>
            <a:r>
              <a:rPr lang="en-US" dirty="0" err="1">
                <a:effectLst/>
              </a:rPr>
              <a:t>Likliehood</a:t>
            </a:r>
            <a:r>
              <a:rPr lang="en-US" dirty="0">
                <a:effectLst/>
              </a:rPr>
              <a:t> of SA: 1 = 3%, 2 = 40%, 3 = 93%, 4 = 99</a:t>
            </a:r>
            <a:r>
              <a:rPr lang="en-US" dirty="0" smtClean="0">
                <a:effectLst/>
              </a:rPr>
              <a:t>%.</a:t>
            </a:r>
          </a:p>
          <a:p>
            <a:endParaRPr lang="en-US" dirty="0" smtClean="0">
              <a:effectLst/>
            </a:endParaRPr>
          </a:p>
          <a:p>
            <a:r>
              <a:rPr lang="en-US" dirty="0" smtClean="0">
                <a:effectLst/>
              </a:rPr>
              <a:t>SEPTIC ARTHRITIS: red, hot</a:t>
            </a:r>
            <a:r>
              <a:rPr lang="en-US" baseline="0" dirty="0" smtClean="0">
                <a:effectLst/>
              </a:rPr>
              <a:t> joint </a:t>
            </a:r>
            <a:endParaRPr lang="en-US" dirty="0">
              <a:effectLst/>
            </a:endParaRPr>
          </a:p>
          <a:p>
            <a:endParaRPr lang="en-US" b="1" dirty="0"/>
          </a:p>
        </p:txBody>
      </p:sp>
      <p:sp>
        <p:nvSpPr>
          <p:cNvPr id="4" name="Slide Number Placeholder 3"/>
          <p:cNvSpPr>
            <a:spLocks noGrp="1"/>
          </p:cNvSpPr>
          <p:nvPr>
            <p:ph type="sldNum" sz="quarter" idx="5"/>
          </p:nvPr>
        </p:nvSpPr>
        <p:spPr/>
        <p:txBody>
          <a:bodyPr/>
          <a:lstStyle/>
          <a:p>
            <a:fld id="{19F5D6B5-EBC3-4D7B-9CAD-D223DF6B09BA}" type="slidenum">
              <a:rPr lang="en-US" smtClean="0"/>
              <a:t>27</a:t>
            </a:fld>
            <a:endParaRPr lang="en-US"/>
          </a:p>
        </p:txBody>
      </p:sp>
    </p:spTree>
    <p:extLst>
      <p:ext uri="{BB962C8B-B14F-4D97-AF65-F5344CB8AC3E}">
        <p14:creationId xmlns:p14="http://schemas.microsoft.com/office/powerpoint/2010/main" val="76279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t>
            </a:r>
            <a:r>
              <a:rPr lang="en-US" dirty="0" smtClean="0"/>
              <a:t>arthritis </a:t>
            </a:r>
            <a:r>
              <a:rPr lang="en-US" dirty="0"/>
              <a:t>is JIA, nor is all chronic arthritis JIA. </a:t>
            </a:r>
            <a:endParaRPr lang="en-US" dirty="0" smtClean="0"/>
          </a:p>
          <a:p>
            <a:endParaRPr lang="en-US" dirty="0" smtClean="0"/>
          </a:p>
          <a:p>
            <a:r>
              <a:rPr lang="en-US" dirty="0" smtClean="0"/>
              <a:t>Beyond</a:t>
            </a:r>
            <a:r>
              <a:rPr lang="en-US" baseline="0" dirty="0" smtClean="0"/>
              <a:t> 16 call RA </a:t>
            </a:r>
          </a:p>
          <a:p>
            <a:r>
              <a:rPr lang="en-US" baseline="0" dirty="0" smtClean="0"/>
              <a:t>6 weeks for general diagnosis- 6 </a:t>
            </a:r>
            <a:r>
              <a:rPr lang="en-US" baseline="0" dirty="0" err="1" smtClean="0"/>
              <a:t>mo</a:t>
            </a:r>
            <a:r>
              <a:rPr lang="en-US" baseline="0" dirty="0" smtClean="0"/>
              <a:t> for a SUBTYPE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5</a:t>
            </a:fld>
            <a:endParaRPr lang="en-US"/>
          </a:p>
        </p:txBody>
      </p:sp>
    </p:spTree>
    <p:extLst>
      <p:ext uri="{BB962C8B-B14F-4D97-AF65-F5344CB8AC3E}">
        <p14:creationId xmlns:p14="http://schemas.microsoft.com/office/powerpoint/2010/main" val="666301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28</a:t>
            </a:fld>
            <a:endParaRPr lang="en-US"/>
          </a:p>
        </p:txBody>
      </p:sp>
    </p:spTree>
    <p:extLst>
      <p:ext uri="{BB962C8B-B14F-4D97-AF65-F5344CB8AC3E}">
        <p14:creationId xmlns:p14="http://schemas.microsoft.com/office/powerpoint/2010/main" val="684152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Non-strep reactive arthritis: normally from </a:t>
            </a:r>
            <a:r>
              <a:rPr lang="en-US" dirty="0" err="1" smtClean="0"/>
              <a:t>travellers</a:t>
            </a:r>
            <a:r>
              <a:rPr lang="en-US" dirty="0" smtClean="0"/>
              <a:t> diarrhea (back</a:t>
            </a:r>
            <a:r>
              <a:rPr lang="en-US" baseline="0" dirty="0" smtClean="0"/>
              <a:t> pain, hip pain, knee pain, swollen joints) </a:t>
            </a:r>
          </a:p>
          <a:p>
            <a:r>
              <a:rPr lang="en-US" baseline="0" dirty="0" smtClean="0"/>
              <a:t>Post-strep arthritis </a:t>
            </a:r>
          </a:p>
          <a:p>
            <a:r>
              <a:rPr lang="en-US" baseline="0" dirty="0" smtClean="0"/>
              <a:t>Chlamydia </a:t>
            </a:r>
            <a:endParaRPr lang="en-US" dirty="0" smtClean="0"/>
          </a:p>
        </p:txBody>
      </p:sp>
      <p:sp>
        <p:nvSpPr>
          <p:cNvPr id="4" name="Slide Number Placeholder 3"/>
          <p:cNvSpPr>
            <a:spLocks noGrp="1"/>
          </p:cNvSpPr>
          <p:nvPr>
            <p:ph type="sldNum" sz="quarter" idx="10"/>
          </p:nvPr>
        </p:nvSpPr>
        <p:spPr/>
        <p:txBody>
          <a:bodyPr/>
          <a:lstStyle/>
          <a:p>
            <a:fld id="{19F5D6B5-EBC3-4D7B-9CAD-D223DF6B09BA}" type="slidenum">
              <a:rPr lang="en-US" smtClean="0"/>
              <a:t>29</a:t>
            </a:fld>
            <a:endParaRPr lang="en-US"/>
          </a:p>
        </p:txBody>
      </p:sp>
    </p:spTree>
    <p:extLst>
      <p:ext uri="{BB962C8B-B14F-4D97-AF65-F5344CB8AC3E}">
        <p14:creationId xmlns:p14="http://schemas.microsoft.com/office/powerpoint/2010/main" val="68885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Diagnosis:</a:t>
            </a:r>
            <a:r>
              <a:rPr lang="en-US" dirty="0">
                <a:effectLst/>
              </a:rPr>
              <a:t> Jones Criteria were in 2015 (AHA) - stratified risk based on population (low risk population = incidence </a:t>
            </a:r>
            <a:r>
              <a:rPr lang="en-US" u="sng" dirty="0">
                <a:effectLst/>
              </a:rPr>
              <a:t>&lt;</a:t>
            </a:r>
            <a:r>
              <a:rPr lang="en-US" dirty="0">
                <a:effectLst/>
              </a:rPr>
              <a:t> 2 / 100 000 school-aged children / prevalence </a:t>
            </a:r>
            <a:r>
              <a:rPr lang="en-US" u="sng" dirty="0">
                <a:effectLst/>
              </a:rPr>
              <a:t>&lt;</a:t>
            </a:r>
            <a:r>
              <a:rPr lang="en-US" dirty="0">
                <a:effectLst/>
              </a:rPr>
              <a:t> 1 / 100 000 all age rheumatic heart disease).</a:t>
            </a:r>
          </a:p>
          <a:p>
            <a:r>
              <a:rPr lang="en-US" dirty="0"/>
              <a:t>Can diagnose </a:t>
            </a:r>
            <a:r>
              <a:rPr lang="en-US" b="1" dirty="0">
                <a:effectLst/>
              </a:rPr>
              <a:t>Primary</a:t>
            </a:r>
            <a:r>
              <a:rPr lang="en-US" dirty="0"/>
              <a:t> ARF with 2 major OR 1 major / 2 minor, and </a:t>
            </a:r>
            <a:r>
              <a:rPr lang="en-US" b="1" dirty="0">
                <a:effectLst/>
              </a:rPr>
              <a:t>Recurrent</a:t>
            </a:r>
            <a:r>
              <a:rPr lang="en-US" dirty="0"/>
              <a:t> ARF with 2 major OR 1 major / 2 minor OR 3 minor.</a:t>
            </a:r>
          </a:p>
          <a:p>
            <a:r>
              <a:rPr lang="en-US" dirty="0"/>
              <a:t>(A) </a:t>
            </a:r>
            <a:r>
              <a:rPr lang="en-US" b="1" dirty="0">
                <a:effectLst/>
              </a:rPr>
              <a:t>Evidence</a:t>
            </a:r>
            <a:r>
              <a:rPr lang="en-US" dirty="0"/>
              <a:t> of preceding GAS infection [*not required if presentation is chorea].</a:t>
            </a:r>
          </a:p>
          <a:p>
            <a:r>
              <a:rPr lang="en-US" dirty="0"/>
              <a:t>(B) </a:t>
            </a:r>
            <a:r>
              <a:rPr lang="en-US" b="1" dirty="0">
                <a:effectLst/>
              </a:rPr>
              <a:t>Major Criteria:</a:t>
            </a:r>
            <a:r>
              <a:rPr lang="en-US" dirty="0"/>
              <a:t> Carditis, Arthritis, SQ nodules, Erythema marginatum, Chorea. </a:t>
            </a:r>
          </a:p>
          <a:p>
            <a:pPr lvl="1"/>
            <a:r>
              <a:rPr lang="en-US" dirty="0"/>
              <a:t>For Low-risk populations, only polyarthritis is accepted as "major"; for non low-risk will accept polyarthralgia, or any number of joints (i.e. </a:t>
            </a:r>
            <a:r>
              <a:rPr lang="en-US" dirty="0" err="1"/>
              <a:t>monoarthritis</a:t>
            </a:r>
            <a:r>
              <a:rPr lang="en-US" dirty="0"/>
              <a:t>).</a:t>
            </a:r>
          </a:p>
          <a:p>
            <a:r>
              <a:rPr lang="en-US" dirty="0"/>
              <a:t>(C) </a:t>
            </a:r>
            <a:r>
              <a:rPr lang="en-US" b="1" dirty="0">
                <a:effectLst/>
              </a:rPr>
              <a:t>Minor Criteria:</a:t>
            </a:r>
            <a:r>
              <a:rPr lang="en-US" dirty="0"/>
              <a:t> Arthralgia, Fever, elevated inflammatory markers, prolonged PR interval [*varies by population risk].</a:t>
            </a:r>
          </a:p>
          <a:p>
            <a:pPr lvl="1"/>
            <a:r>
              <a:rPr lang="en-US" u="sng" dirty="0">
                <a:effectLst/>
              </a:rPr>
              <a:t>Low-risk:</a:t>
            </a:r>
            <a:r>
              <a:rPr lang="en-US" dirty="0"/>
              <a:t> polyarthralgia, fever (</a:t>
            </a:r>
            <a:r>
              <a:rPr lang="en-US" u="sng" dirty="0">
                <a:effectLst/>
              </a:rPr>
              <a:t>&gt;</a:t>
            </a:r>
            <a:r>
              <a:rPr lang="en-US" dirty="0"/>
              <a:t> 38.5), ESR </a:t>
            </a:r>
            <a:r>
              <a:rPr lang="en-US" u="sng" dirty="0">
                <a:effectLst/>
              </a:rPr>
              <a:t>&gt;</a:t>
            </a:r>
            <a:r>
              <a:rPr lang="en-US" dirty="0"/>
              <a:t> 60, CRP </a:t>
            </a:r>
            <a:r>
              <a:rPr lang="en-US" u="sng" dirty="0">
                <a:effectLst/>
              </a:rPr>
              <a:t>&gt;</a:t>
            </a:r>
            <a:r>
              <a:rPr lang="en-US" dirty="0"/>
              <a:t> 30, prolonged PR. </a:t>
            </a:r>
          </a:p>
          <a:p>
            <a:pPr lvl="1"/>
            <a:r>
              <a:rPr lang="en-US" u="sng" dirty="0">
                <a:effectLst/>
              </a:rPr>
              <a:t>Non-low:</a:t>
            </a:r>
            <a:r>
              <a:rPr lang="en-US" dirty="0"/>
              <a:t> arthralgia (any number), fever (</a:t>
            </a:r>
            <a:r>
              <a:rPr lang="en-US" u="sng" dirty="0">
                <a:effectLst/>
              </a:rPr>
              <a:t>&gt;</a:t>
            </a:r>
            <a:r>
              <a:rPr lang="en-US" dirty="0"/>
              <a:t> 38), ESR </a:t>
            </a:r>
            <a:r>
              <a:rPr lang="en-US" u="sng" dirty="0">
                <a:effectLst/>
              </a:rPr>
              <a:t>&gt;</a:t>
            </a:r>
            <a:r>
              <a:rPr lang="en-US" dirty="0"/>
              <a:t> 30, CRP </a:t>
            </a:r>
            <a:r>
              <a:rPr lang="en-US" u="sng" dirty="0">
                <a:effectLst/>
              </a:rPr>
              <a:t>&gt;</a:t>
            </a:r>
            <a:r>
              <a:rPr lang="en-US" dirty="0"/>
              <a:t> 30, prolonged PR.</a:t>
            </a:r>
          </a:p>
          <a:p>
            <a:pPr lvl="1"/>
            <a:r>
              <a:rPr lang="en-US" dirty="0"/>
              <a:t>Prolonged PR interval may not be used as a minor if carditis is used as a major; same is true for arthralgia. </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30</a:t>
            </a:fld>
            <a:endParaRPr lang="en-US"/>
          </a:p>
        </p:txBody>
      </p:sp>
    </p:spTree>
    <p:extLst>
      <p:ext uri="{BB962C8B-B14F-4D97-AF65-F5344CB8AC3E}">
        <p14:creationId xmlns:p14="http://schemas.microsoft.com/office/powerpoint/2010/main" val="288174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31</a:t>
            </a:fld>
            <a:endParaRPr lang="en-US"/>
          </a:p>
        </p:txBody>
      </p:sp>
    </p:spTree>
    <p:extLst>
      <p:ext uri="{BB962C8B-B14F-4D97-AF65-F5344CB8AC3E}">
        <p14:creationId xmlns:p14="http://schemas.microsoft.com/office/powerpoint/2010/main" val="2857834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your scope, but helpful to understand, is the current model of understanding for the pathogenesis for lupus. </a:t>
            </a:r>
          </a:p>
          <a:p>
            <a:r>
              <a:rPr lang="en-US" dirty="0"/>
              <a:t>In summary, lupus is felt to be a disease of the host system gone “awry”, by losing central and/or peripheral tolerance. </a:t>
            </a:r>
          </a:p>
          <a:p>
            <a:r>
              <a:rPr lang="en-US" dirty="0"/>
              <a:t> - Defects in apoptotic clearance results in presentation of intracellular matter (recall that </a:t>
            </a:r>
            <a:r>
              <a:rPr lang="en-US" b="1" dirty="0"/>
              <a:t>antigen clearance</a:t>
            </a:r>
            <a:r>
              <a:rPr lang="en-US" b="0" dirty="0"/>
              <a:t> and </a:t>
            </a:r>
            <a:r>
              <a:rPr lang="en-US" b="1" dirty="0"/>
              <a:t>antigen segregation</a:t>
            </a:r>
            <a:r>
              <a:rPr lang="en-US" b="0" dirty="0"/>
              <a:t> are 2 forms of peripheral tolerance) to antigen presenting cells. These cells process and present “</a:t>
            </a:r>
            <a:r>
              <a:rPr lang="en-US" b="0" dirty="0" err="1"/>
              <a:t>self’antigens</a:t>
            </a:r>
            <a:r>
              <a:rPr lang="en-US" b="0" dirty="0"/>
              <a:t> through the immune cascade and cause an antibody response to the self-cells that presented the original intracellular matter. Because intracellular matter is DNA, which is found in ALL cells, SLE can affect any / all organs. </a:t>
            </a:r>
          </a:p>
          <a:p>
            <a:r>
              <a:rPr lang="en-US" b="0" dirty="0"/>
              <a:t> - Neutrophil NETs may also play a role, as an innate and normal form of intracellular presentation (and an innate lack or loss of tolerance allows for this hypothesis to be independent of an inciting trigger).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34</a:t>
            </a:fld>
            <a:endParaRPr lang="en-US"/>
          </a:p>
        </p:txBody>
      </p:sp>
    </p:spTree>
    <p:extLst>
      <p:ext uri="{BB962C8B-B14F-4D97-AF65-F5344CB8AC3E}">
        <p14:creationId xmlns:p14="http://schemas.microsoft.com/office/powerpoint/2010/main" val="174740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that these are </a:t>
            </a:r>
            <a:r>
              <a:rPr lang="en-US" b="1" dirty="0"/>
              <a:t>Classification</a:t>
            </a:r>
            <a:r>
              <a:rPr lang="en-US" b="0" dirty="0"/>
              <a:t> Criteria. Distinct from diagnostic criteria. Classification criteria are set out to define a similar set of patients (for the purposes of studies) that in this care are conveniently called SLE. You can be diagnosed with SLE having 0-1 of these manifestations only, though this is extremely rare. The most common case of this is biopsy-proven glomerulonephritis – this criteria, independently, confers as diagnosis of </a:t>
            </a:r>
            <a:r>
              <a:rPr lang="en-US" b="1" dirty="0"/>
              <a:t>systemic</a:t>
            </a:r>
            <a:r>
              <a:rPr lang="en-US" b="0" dirty="0"/>
              <a:t> SLE, even if the entire work-up is negative.</a:t>
            </a:r>
          </a:p>
          <a:p>
            <a:endParaRPr lang="en-US" b="0" dirty="0"/>
          </a:p>
          <a:p>
            <a:r>
              <a:rPr lang="en-US" b="0" dirty="0"/>
              <a:t>Disease manifestations can evolve over time. It is always important to do a detailed review of systems in patients with SLE, noting that EVERY manifestation has a common differential that is more likely than active SLE. The patient must be taken as a whole. Screening labs are regularly performed to evaluate evolution of silent / subclinical disease, particularly hematologic and renal. </a:t>
            </a:r>
          </a:p>
          <a:p>
            <a:endParaRPr lang="en-US" b="0" dirty="0"/>
          </a:p>
          <a:p>
            <a:r>
              <a:rPr lang="en-US" b="0" dirty="0"/>
              <a:t>Alternate classification criteria: </a:t>
            </a:r>
            <a:r>
              <a:rPr lang="en-US" b="1" dirty="0"/>
              <a:t>DO NOT LEARN THESE. </a:t>
            </a:r>
            <a:r>
              <a:rPr lang="en-US" b="0" dirty="0"/>
              <a:t>Added them purely so you can understand the scope of SLE and how different groups weigh different features.</a:t>
            </a:r>
          </a:p>
          <a:p>
            <a:r>
              <a:rPr lang="en-US" dirty="0">
                <a:effectLst/>
              </a:rPr>
              <a:t>SLICC Criteria (for classification) - published 2012 by European cohort primarily. Classification requires </a:t>
            </a:r>
            <a:r>
              <a:rPr lang="en-US" sz="1200" kern="1200" dirty="0">
                <a:solidFill>
                  <a:schemeClr val="tx1"/>
                </a:solidFill>
                <a:effectLst/>
                <a:latin typeface="+mn-lt"/>
                <a:ea typeface="+mn-ea"/>
                <a:cs typeface="+mn-cs"/>
              </a:rPr>
              <a:t>4 criteria, at least one from each category</a:t>
            </a:r>
            <a:r>
              <a:rPr lang="en-US" dirty="0">
                <a:effectLst/>
              </a:rPr>
              <a:t>, and has 98.7% sensitivity and 85.3% specificity in children.</a:t>
            </a:r>
          </a:p>
          <a:p>
            <a:pPr lvl="1"/>
            <a:r>
              <a:rPr lang="en-US" i="1" dirty="0">
                <a:effectLst/>
              </a:rPr>
              <a:t>Clinical:</a:t>
            </a:r>
            <a:endParaRPr lang="en-US" dirty="0">
              <a:effectLst/>
            </a:endParaRPr>
          </a:p>
          <a:p>
            <a:pPr lvl="2"/>
            <a:r>
              <a:rPr lang="en-US" dirty="0">
                <a:effectLst/>
              </a:rPr>
              <a:t>Acute cutaneous lupus (malar, bullous, TEN, maculopapular, photosensitive, subacute cutaneous)</a:t>
            </a:r>
          </a:p>
          <a:p>
            <a:pPr lvl="2"/>
            <a:r>
              <a:rPr lang="en-US" dirty="0">
                <a:effectLst/>
              </a:rPr>
              <a:t>Chronic cutaneous lupus (discoid, localized/generalized, hypertrophic, </a:t>
            </a:r>
            <a:r>
              <a:rPr lang="en-US" dirty="0" err="1">
                <a:effectLst/>
              </a:rPr>
              <a:t>profundus</a:t>
            </a:r>
            <a:r>
              <a:rPr lang="en-US" dirty="0">
                <a:effectLst/>
              </a:rPr>
              <a:t>, mucosal, </a:t>
            </a:r>
            <a:r>
              <a:rPr lang="en-US" dirty="0" err="1">
                <a:effectLst/>
              </a:rPr>
              <a:t>tumidus</a:t>
            </a:r>
            <a:r>
              <a:rPr lang="en-US" dirty="0">
                <a:effectLst/>
              </a:rPr>
              <a:t>, </a:t>
            </a:r>
            <a:r>
              <a:rPr lang="en-US" dirty="0" err="1">
                <a:effectLst/>
              </a:rPr>
              <a:t>Chillblains</a:t>
            </a:r>
            <a:r>
              <a:rPr lang="en-US" dirty="0">
                <a:effectLst/>
              </a:rPr>
              <a:t>)</a:t>
            </a:r>
          </a:p>
          <a:p>
            <a:pPr lvl="2"/>
            <a:r>
              <a:rPr lang="en-US" dirty="0">
                <a:effectLst/>
              </a:rPr>
              <a:t>Oral ulceration (palate, buccal, tongue, nasal)</a:t>
            </a:r>
          </a:p>
          <a:p>
            <a:pPr lvl="2"/>
            <a:r>
              <a:rPr lang="en-US" dirty="0">
                <a:effectLst/>
              </a:rPr>
              <a:t>Alopecia (non-scarring; diffuse thinning with fragility)</a:t>
            </a:r>
          </a:p>
          <a:p>
            <a:pPr lvl="2"/>
            <a:r>
              <a:rPr lang="en-US" dirty="0">
                <a:effectLst/>
              </a:rPr>
              <a:t>Synovitis (involving at least two or more joints)</a:t>
            </a:r>
          </a:p>
          <a:p>
            <a:pPr lvl="2"/>
            <a:r>
              <a:rPr lang="en-US" dirty="0">
                <a:effectLst/>
              </a:rPr>
              <a:t>Serositis (pleurisy, pleural rub, effusion, </a:t>
            </a:r>
            <a:r>
              <a:rPr lang="en-US" dirty="0" err="1">
                <a:effectLst/>
              </a:rPr>
              <a:t>percardial</a:t>
            </a:r>
            <a:r>
              <a:rPr lang="en-US" dirty="0">
                <a:effectLst/>
              </a:rPr>
              <a:t> pain, pericardial rub, effusion)</a:t>
            </a:r>
          </a:p>
          <a:p>
            <a:pPr lvl="2"/>
            <a:r>
              <a:rPr lang="en-US" dirty="0">
                <a:effectLst/>
              </a:rPr>
              <a:t>Renal (</a:t>
            </a:r>
            <a:r>
              <a:rPr lang="en-US" dirty="0" err="1">
                <a:effectLst/>
              </a:rPr>
              <a:t>protein:creatinine</a:t>
            </a:r>
            <a:r>
              <a:rPr lang="en-US" dirty="0">
                <a:effectLst/>
              </a:rPr>
              <a:t> ratio &gt; 500 mg/24h, or RBC casts)</a:t>
            </a:r>
          </a:p>
          <a:p>
            <a:pPr lvl="2"/>
            <a:r>
              <a:rPr lang="en-US" dirty="0">
                <a:effectLst/>
              </a:rPr>
              <a:t>Neurologic (seizures, psychosis, mononeuritis, myelitis, cranial neuropathy, acute </a:t>
            </a:r>
            <a:r>
              <a:rPr lang="en-US" dirty="0" err="1">
                <a:effectLst/>
              </a:rPr>
              <a:t>confusional</a:t>
            </a:r>
            <a:r>
              <a:rPr lang="en-US" dirty="0">
                <a:effectLst/>
              </a:rPr>
              <a:t> state</a:t>
            </a:r>
          </a:p>
          <a:p>
            <a:pPr lvl="2"/>
            <a:r>
              <a:rPr lang="en-US" dirty="0">
                <a:effectLst/>
              </a:rPr>
              <a:t>Hemolytic anemia</a:t>
            </a:r>
          </a:p>
          <a:p>
            <a:pPr lvl="2"/>
            <a:r>
              <a:rPr lang="en-US" dirty="0">
                <a:effectLst/>
              </a:rPr>
              <a:t>Leukopenia (&lt; 4, at least once) or Lymphopenia (&lt; 1.0)</a:t>
            </a:r>
          </a:p>
          <a:p>
            <a:pPr lvl="2"/>
            <a:r>
              <a:rPr lang="en-US" dirty="0">
                <a:effectLst/>
              </a:rPr>
              <a:t>Thrombocytopenia</a:t>
            </a:r>
          </a:p>
          <a:p>
            <a:pPr lvl="1"/>
            <a:r>
              <a:rPr lang="en-US" i="1" dirty="0">
                <a:effectLst/>
              </a:rPr>
              <a:t>Immunological:</a:t>
            </a:r>
            <a:endParaRPr lang="en-US" dirty="0">
              <a:effectLst/>
            </a:endParaRPr>
          </a:p>
          <a:p>
            <a:pPr lvl="2"/>
            <a:r>
              <a:rPr lang="en-US" dirty="0">
                <a:effectLst/>
              </a:rPr>
              <a:t>ANA (any level above reference range)</a:t>
            </a:r>
          </a:p>
          <a:p>
            <a:pPr lvl="2"/>
            <a:r>
              <a:rPr lang="en-US" dirty="0">
                <a:effectLst/>
              </a:rPr>
              <a:t>dsDNA (above reference range, or 2-fold if ELISA)</a:t>
            </a:r>
          </a:p>
          <a:p>
            <a:pPr lvl="2"/>
            <a:r>
              <a:rPr lang="en-US" dirty="0">
                <a:effectLst/>
              </a:rPr>
              <a:t>Smith (any level above reference range)</a:t>
            </a:r>
          </a:p>
          <a:p>
            <a:pPr lvl="2"/>
            <a:r>
              <a:rPr lang="en-US" dirty="0">
                <a:effectLst/>
              </a:rPr>
              <a:t>Antiphospholipid antibody (LAC, </a:t>
            </a:r>
            <a:r>
              <a:rPr lang="en-US" dirty="0" err="1">
                <a:effectLst/>
              </a:rPr>
              <a:t>ACl</a:t>
            </a:r>
            <a:r>
              <a:rPr lang="en-US" dirty="0">
                <a:effectLst/>
              </a:rPr>
              <a:t>, B2GP, or false-positive RPR)</a:t>
            </a:r>
          </a:p>
          <a:p>
            <a:pPr lvl="2"/>
            <a:r>
              <a:rPr lang="en-US" dirty="0">
                <a:effectLst/>
              </a:rPr>
              <a:t>Low complement (C3, C4, CH50)</a:t>
            </a:r>
          </a:p>
          <a:p>
            <a:pPr lvl="2"/>
            <a:r>
              <a:rPr lang="en-US" dirty="0">
                <a:effectLst/>
              </a:rPr>
              <a:t>Positive Coombs test (in absence of hemolytic anemia)</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35</a:t>
            </a:fld>
            <a:endParaRPr lang="en-US"/>
          </a:p>
        </p:txBody>
      </p:sp>
    </p:spTree>
    <p:extLst>
      <p:ext uri="{BB962C8B-B14F-4D97-AF65-F5344CB8AC3E}">
        <p14:creationId xmlns:p14="http://schemas.microsoft.com/office/powerpoint/2010/main" val="3406694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is a good demonstration of why classification criteria and diagnostic criteria are different.</a:t>
            </a:r>
          </a:p>
          <a:p>
            <a:r>
              <a:rPr lang="en-US" dirty="0"/>
              <a:t>Systemic manifestations are among the most common manifestations of SLE, but are not included in the ACR criteria. Similarly, the most common manifestations of NP SLE (of which there are at least 17) are headaches, anxiety, and mood disturbance; however, the most SPECIFIC are seizures and psychosis, hence their inclusion in classification. </a:t>
            </a:r>
          </a:p>
          <a:p>
            <a:endParaRPr lang="en-US" dirty="0"/>
          </a:p>
          <a:p>
            <a:r>
              <a:rPr lang="en-US" dirty="0"/>
              <a:t>SLE is one of the most common acquired causes thrombophilia outside of obvious causes (i.e. line placement). Keep in mind that children do not really get primary antiphospholipid syndrome (not the least of which is that you cannot meet criteria for it without recurrent pregnancy losses). In reality &gt; 50% of those with APLs that are real will end up having / developing features of SLE.</a:t>
            </a:r>
          </a:p>
          <a:p>
            <a:endParaRPr lang="en-US" dirty="0"/>
          </a:p>
          <a:p>
            <a:r>
              <a:rPr lang="en-US" dirty="0"/>
              <a:t>Classification of GN: You probably do not have to know this.</a:t>
            </a:r>
          </a:p>
          <a:p>
            <a:r>
              <a:rPr lang="en-US" i="1" dirty="0">
                <a:effectLst/>
              </a:rPr>
              <a:t>Classification:</a:t>
            </a:r>
            <a:r>
              <a:rPr lang="en-US" dirty="0">
                <a:effectLst/>
              </a:rPr>
              <a:t> 2 major systems - WHO and ISN/RPS; preferable to use latter as it was to supplant the WHO as it includes measures of acuity and chronicity. Classification requires light microscopy, immunofluorescence, and electron microscopy.</a:t>
            </a:r>
          </a:p>
          <a:p>
            <a:pPr lvl="1"/>
            <a:r>
              <a:rPr lang="en-US" u="sng" dirty="0">
                <a:effectLst/>
              </a:rPr>
              <a:t>Class I</a:t>
            </a:r>
            <a:r>
              <a:rPr lang="en-US" dirty="0">
                <a:effectLst/>
              </a:rPr>
              <a:t>: </a:t>
            </a:r>
            <a:r>
              <a:rPr lang="en-US" i="1" dirty="0">
                <a:effectLst/>
              </a:rPr>
              <a:t>Minimal Mesangial</a:t>
            </a:r>
            <a:r>
              <a:rPr lang="en-US" dirty="0">
                <a:effectLst/>
              </a:rPr>
              <a:t> - mesangial immune deposition seen on IF (normal LM).</a:t>
            </a:r>
          </a:p>
          <a:p>
            <a:pPr lvl="1"/>
            <a:r>
              <a:rPr lang="en-US" u="sng" dirty="0">
                <a:effectLst/>
              </a:rPr>
              <a:t>Class II:</a:t>
            </a:r>
            <a:r>
              <a:rPr lang="en-US" i="1" dirty="0">
                <a:effectLst/>
              </a:rPr>
              <a:t> Mesangial proliferative -</a:t>
            </a:r>
            <a:r>
              <a:rPr lang="en-US" dirty="0">
                <a:effectLst/>
              </a:rPr>
              <a:t> mesangial hypercellularity/expansion (on LM), mesangial immune deposition.</a:t>
            </a:r>
          </a:p>
          <a:p>
            <a:pPr lvl="1"/>
            <a:r>
              <a:rPr lang="en-US" u="sng" dirty="0">
                <a:effectLst/>
              </a:rPr>
              <a:t>Class III:</a:t>
            </a:r>
            <a:r>
              <a:rPr lang="en-US" dirty="0">
                <a:effectLst/>
              </a:rPr>
              <a:t> </a:t>
            </a:r>
            <a:r>
              <a:rPr lang="en-US" i="1" dirty="0">
                <a:effectLst/>
              </a:rPr>
              <a:t>Focal proliferative</a:t>
            </a:r>
            <a:r>
              <a:rPr lang="en-US" dirty="0">
                <a:effectLst/>
              </a:rPr>
              <a:t> - segmental or global GN of&lt; 50% of glomeruli, with focal subendothelial deposits. </a:t>
            </a:r>
          </a:p>
          <a:p>
            <a:pPr lvl="2"/>
            <a:r>
              <a:rPr lang="en-US" dirty="0">
                <a:effectLst/>
              </a:rPr>
              <a:t>Subclassified as A (focal proliferative), A/C (focal proliferative and sclerosing), or C (focal sclerosing)</a:t>
            </a:r>
          </a:p>
          <a:p>
            <a:pPr lvl="1"/>
            <a:r>
              <a:rPr lang="en-US" u="sng" dirty="0">
                <a:effectLst/>
              </a:rPr>
              <a:t>Class IV:</a:t>
            </a:r>
            <a:r>
              <a:rPr lang="en-US" i="1" dirty="0">
                <a:effectLst/>
              </a:rPr>
              <a:t> Diffuse -</a:t>
            </a:r>
            <a:r>
              <a:rPr lang="en-US" dirty="0">
                <a:effectLst/>
              </a:rPr>
              <a:t> diffuse, segmental or global GN of </a:t>
            </a:r>
            <a:r>
              <a:rPr lang="en-US" u="sng" dirty="0">
                <a:effectLst/>
              </a:rPr>
              <a:t>&gt;</a:t>
            </a:r>
            <a:r>
              <a:rPr lang="en-US" dirty="0">
                <a:effectLst/>
              </a:rPr>
              <a:t> 50% of glomeruli, with diffuse subendothelial deposits.</a:t>
            </a:r>
          </a:p>
          <a:p>
            <a:pPr lvl="2"/>
            <a:r>
              <a:rPr lang="en-US" dirty="0">
                <a:effectLst/>
              </a:rPr>
              <a:t>Subclassified as S (diffuse segmental; IV-S) if </a:t>
            </a:r>
            <a:r>
              <a:rPr lang="en-US" u="sng" dirty="0">
                <a:effectLst/>
              </a:rPr>
              <a:t>&gt;</a:t>
            </a:r>
            <a:r>
              <a:rPr lang="en-US" dirty="0">
                <a:effectLst/>
              </a:rPr>
              <a:t> 50% of glomeruli have segmental lesions (&lt; half of glomerular tuft), or G (diffuse global, IV-G) if </a:t>
            </a:r>
            <a:r>
              <a:rPr lang="en-US" u="sng" dirty="0">
                <a:effectLst/>
              </a:rPr>
              <a:t>&gt;</a:t>
            </a:r>
            <a:r>
              <a:rPr lang="en-US" dirty="0">
                <a:effectLst/>
              </a:rPr>
              <a:t> 50% have global lesions (&gt; half of glomerular tuft). </a:t>
            </a:r>
          </a:p>
          <a:p>
            <a:pPr lvl="2"/>
            <a:r>
              <a:rPr lang="en-US" dirty="0">
                <a:effectLst/>
              </a:rPr>
              <a:t>Further subclassified as A, A/C, or C (i.e. 6 total classes)</a:t>
            </a:r>
          </a:p>
          <a:p>
            <a:pPr lvl="1"/>
            <a:r>
              <a:rPr lang="en-US" u="sng" dirty="0">
                <a:effectLst/>
              </a:rPr>
              <a:t>Class V:</a:t>
            </a:r>
            <a:r>
              <a:rPr lang="en-US" i="1" dirty="0">
                <a:effectLst/>
              </a:rPr>
              <a:t> Membranous -</a:t>
            </a:r>
            <a:r>
              <a:rPr lang="en-US" dirty="0">
                <a:effectLst/>
              </a:rPr>
              <a:t> global or segmental subepithelial deposits (on LM); may occur with class III or IV.</a:t>
            </a:r>
          </a:p>
          <a:p>
            <a:pPr lvl="1"/>
            <a:r>
              <a:rPr lang="en-US" u="sng" dirty="0">
                <a:effectLst/>
              </a:rPr>
              <a:t>Class VI:</a:t>
            </a:r>
            <a:r>
              <a:rPr lang="en-US" i="1" dirty="0">
                <a:effectLst/>
              </a:rPr>
              <a:t> Advanced sclerotic</a:t>
            </a:r>
            <a:r>
              <a:rPr lang="en-US" dirty="0">
                <a:effectLst/>
              </a:rPr>
              <a:t> - </a:t>
            </a:r>
            <a:r>
              <a:rPr lang="en-US" u="sng" dirty="0">
                <a:effectLst/>
              </a:rPr>
              <a:t>&gt;</a:t>
            </a:r>
            <a:r>
              <a:rPr lang="en-US" dirty="0">
                <a:effectLst/>
              </a:rPr>
              <a:t> 90% of glomeruli globally scarred, without residual activity</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37</a:t>
            </a:fld>
            <a:endParaRPr lang="en-US"/>
          </a:p>
        </p:txBody>
      </p:sp>
    </p:spTree>
    <p:extLst>
      <p:ext uri="{BB962C8B-B14F-4D97-AF65-F5344CB8AC3E}">
        <p14:creationId xmlns:p14="http://schemas.microsoft.com/office/powerpoint/2010/main" val="172618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 is not JUST see in SLE, it is seen in majority of CTD. These include JDM (up to 70%), </a:t>
            </a:r>
            <a:r>
              <a:rPr lang="en-US" dirty="0" err="1"/>
              <a:t>Sjogrens</a:t>
            </a:r>
            <a:r>
              <a:rPr lang="en-US" dirty="0"/>
              <a:t> (&gt; 80%), Morphea, Scleroderma, MCTD, UCTD, and Overlap syndrome. </a:t>
            </a:r>
          </a:p>
          <a:p>
            <a:r>
              <a:rPr lang="en-US" dirty="0"/>
              <a:t>The main reason I put “only for SLE” above is for simplicity, but also for realism: SLE Is a hard disease to diagnose given the myriad of manifestations. Almost anything CAN be SLE, but most things aren’t SLE, so ANA is good here. The other CTDs above have very clear manifestations, or BETTER tests (i.e. CK/LDH for JDM, Ro/La for </a:t>
            </a:r>
            <a:r>
              <a:rPr lang="en-US" dirty="0" err="1"/>
              <a:t>Sjogrens</a:t>
            </a:r>
            <a:r>
              <a:rPr lang="en-US" dirty="0"/>
              <a:t>). In those cases, a negative ANA may mislead you into NOT referring, so doing the test can cause more harm than good. </a:t>
            </a:r>
          </a:p>
          <a:p>
            <a:r>
              <a:rPr lang="en-US" dirty="0"/>
              <a:t>For the purposes of a GENERAL pediatrician I would recommend this:</a:t>
            </a:r>
          </a:p>
          <a:p>
            <a:r>
              <a:rPr lang="en-US" dirty="0"/>
              <a:t> - If you think someone may have SLE, or you want to rule it out, you can consider an ANA. If the titer is low positive (1:40-1:80), in real life, call the rheumatologist on-call who can advise additional testing and may avoid referral. If titer is high (&gt;= 1:160), complete the SLE work-up and refer to Rheumatology as semi-urgent. If there are organ manifestations like renal we will admit and see same week. If rest of work-up negative, may take 3 months to see.</a:t>
            </a:r>
          </a:p>
          <a:p>
            <a:r>
              <a:rPr lang="en-US" dirty="0"/>
              <a:t> - If you think someone may have JIA, DO NOT ORDER AN ANA to help refer. We hate this referral and talk about you behind your back. You can order an ANA if you are doing other labs to save the child </a:t>
            </a:r>
            <a:r>
              <a:rPr lang="en-US" dirty="0" err="1"/>
              <a:t>labwork</a:t>
            </a:r>
            <a:r>
              <a:rPr lang="en-US" dirty="0"/>
              <a:t>, but then do the full gambit of a JIA work-up (including RF, B27, liver enzymes, celiac screen, thyroid screen) so you can justify saving them a poke. On your referral, put that you did an ANA to triage ophthalmology urgency, and have them seen an ophthalmologist within 1 month (possibly before seeing us) if ANA positive. </a:t>
            </a:r>
          </a:p>
          <a:p>
            <a:r>
              <a:rPr lang="en-US" dirty="0"/>
              <a:t> - If you think someone may have any other rheumatologic disease, you can order an ANA but do not let the result influence you in ANY WAY. If you think someone needs to be tested for CTD, order the better tests, or refer if your suspicion is clinical. </a:t>
            </a:r>
          </a:p>
          <a:p>
            <a:endParaRPr lang="en-US" dirty="0"/>
          </a:p>
          <a:p>
            <a:r>
              <a:rPr lang="en-US" dirty="0"/>
              <a:t>*The important ENA to be aware of is if the patient is Anti-Ro positive. This is the single antibody that predicts the risk of neonatal lupus, and risk can be 2-10% (mitigated to near-normal risk if treated with </a:t>
            </a:r>
            <a:r>
              <a:rPr lang="en-US" dirty="0" err="1"/>
              <a:t>plaquenil</a:t>
            </a:r>
            <a:r>
              <a:rPr lang="en-US" dirty="0"/>
              <a:t>). When you transition your patients to adulthood, it is EXTREMELY important to make note of their Ro and antiphospholipid status, as these have significant implications for pregnancy in terms of both maternal and fetal health. </a:t>
            </a:r>
          </a:p>
        </p:txBody>
      </p:sp>
      <p:sp>
        <p:nvSpPr>
          <p:cNvPr id="4" name="Slide Number Placeholder 3"/>
          <p:cNvSpPr>
            <a:spLocks noGrp="1"/>
          </p:cNvSpPr>
          <p:nvPr>
            <p:ph type="sldNum" sz="quarter" idx="5"/>
          </p:nvPr>
        </p:nvSpPr>
        <p:spPr/>
        <p:txBody>
          <a:bodyPr/>
          <a:lstStyle/>
          <a:p>
            <a:fld id="{19F5D6B5-EBC3-4D7B-9CAD-D223DF6B09BA}" type="slidenum">
              <a:rPr lang="en-US" smtClean="0"/>
              <a:t>39</a:t>
            </a:fld>
            <a:endParaRPr lang="en-US"/>
          </a:p>
        </p:txBody>
      </p:sp>
    </p:spTree>
    <p:extLst>
      <p:ext uri="{BB962C8B-B14F-4D97-AF65-F5344CB8AC3E}">
        <p14:creationId xmlns:p14="http://schemas.microsoft.com/office/powerpoint/2010/main" val="579749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notice that patients take </a:t>
            </a:r>
            <a:r>
              <a:rPr lang="en-US" dirty="0" err="1"/>
              <a:t>plaquenil</a:t>
            </a:r>
            <a:r>
              <a:rPr lang="en-US" dirty="0"/>
              <a:t> irregularly, 2-5 days per week. This is because it has a long half life, and because the pills only come as 200 mg (and though they can be crushed, they taste like liquid death mixed with kerosene. As a kindness to our patients, we calculate their suitable daily dose, multiply by 7, and divide it during the week into 200 mg doses. </a:t>
            </a:r>
          </a:p>
          <a:p>
            <a:r>
              <a:rPr lang="en-US" dirty="0"/>
              <a:t> - For instance, the typical dose for SLE is 3-6 mg/kg/d. In a 20kg patient I would want 60-120 mg / day. In a week this would be 420-840 mg; I would therefore choose ~ 600-800 per week, meaning they could take 3-4 doses of 200 mg per week. I would then Rx it as every other day, so they get 3x200 one week and 4x200 the next week. Alternatively I could just pick Monday – Thursday every week. No rhyme or reason. </a:t>
            </a:r>
          </a:p>
        </p:txBody>
      </p:sp>
      <p:sp>
        <p:nvSpPr>
          <p:cNvPr id="4" name="Slide Number Placeholder 3"/>
          <p:cNvSpPr>
            <a:spLocks noGrp="1"/>
          </p:cNvSpPr>
          <p:nvPr>
            <p:ph type="sldNum" sz="quarter" idx="5"/>
          </p:nvPr>
        </p:nvSpPr>
        <p:spPr/>
        <p:txBody>
          <a:bodyPr/>
          <a:lstStyle/>
          <a:p>
            <a:fld id="{19F5D6B5-EBC3-4D7B-9CAD-D223DF6B09BA}" type="slidenum">
              <a:rPr lang="en-US" smtClean="0"/>
              <a:t>42</a:t>
            </a:fld>
            <a:endParaRPr lang="en-US"/>
          </a:p>
        </p:txBody>
      </p:sp>
    </p:spTree>
    <p:extLst>
      <p:ext uri="{BB962C8B-B14F-4D97-AF65-F5344CB8AC3E}">
        <p14:creationId xmlns:p14="http://schemas.microsoft.com/office/powerpoint/2010/main" val="2215372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44</a:t>
            </a:fld>
            <a:endParaRPr lang="en-US"/>
          </a:p>
        </p:txBody>
      </p:sp>
    </p:spTree>
    <p:extLst>
      <p:ext uri="{BB962C8B-B14F-4D97-AF65-F5344CB8AC3E}">
        <p14:creationId xmlns:p14="http://schemas.microsoft.com/office/powerpoint/2010/main" val="293602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most </a:t>
            </a:r>
            <a:r>
              <a:rPr lang="en-US" dirty="0" err="1" smtClean="0"/>
              <a:t>comon</a:t>
            </a:r>
            <a:r>
              <a:rPr lang="en-US" dirty="0" smtClean="0"/>
              <a:t> in hip</a:t>
            </a:r>
            <a:r>
              <a:rPr lang="en-US" baseline="0" dirty="0" smtClean="0"/>
              <a:t> and knee </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6</a:t>
            </a:fld>
            <a:endParaRPr lang="en-US"/>
          </a:p>
        </p:txBody>
      </p:sp>
    </p:spTree>
    <p:extLst>
      <p:ext uri="{BB962C8B-B14F-4D97-AF65-F5344CB8AC3E}">
        <p14:creationId xmlns:p14="http://schemas.microsoft.com/office/powerpoint/2010/main" val="361158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45</a:t>
            </a:fld>
            <a:endParaRPr lang="en-US"/>
          </a:p>
        </p:txBody>
      </p:sp>
    </p:spTree>
    <p:extLst>
      <p:ext uri="{BB962C8B-B14F-4D97-AF65-F5344CB8AC3E}">
        <p14:creationId xmlns:p14="http://schemas.microsoft.com/office/powerpoint/2010/main" val="3417124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46</a:t>
            </a:fld>
            <a:endParaRPr lang="en-US"/>
          </a:p>
        </p:txBody>
      </p:sp>
    </p:spTree>
    <p:extLst>
      <p:ext uri="{BB962C8B-B14F-4D97-AF65-F5344CB8AC3E}">
        <p14:creationId xmlns:p14="http://schemas.microsoft.com/office/powerpoint/2010/main" val="4068896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Heliotrope </a:t>
            </a:r>
            <a:r>
              <a:rPr lang="en-US" dirty="0" smtClean="0"/>
              <a:t>rash</a:t>
            </a:r>
          </a:p>
          <a:p>
            <a:r>
              <a:rPr lang="en-US" dirty="0" smtClean="0"/>
              <a:t>Violaceous</a:t>
            </a:r>
            <a:r>
              <a:rPr lang="en-US" baseline="0" dirty="0" smtClean="0"/>
              <a:t> rash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50</a:t>
            </a:fld>
            <a:endParaRPr lang="en-US"/>
          </a:p>
        </p:txBody>
      </p:sp>
    </p:spTree>
    <p:extLst>
      <p:ext uri="{BB962C8B-B14F-4D97-AF65-F5344CB8AC3E}">
        <p14:creationId xmlns:p14="http://schemas.microsoft.com/office/powerpoint/2010/main" val="784721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Malar Rash</a:t>
            </a:r>
          </a:p>
        </p:txBody>
      </p:sp>
      <p:sp>
        <p:nvSpPr>
          <p:cNvPr id="4" name="Slide Number Placeholder 3"/>
          <p:cNvSpPr>
            <a:spLocks noGrp="1"/>
          </p:cNvSpPr>
          <p:nvPr>
            <p:ph type="sldNum" sz="quarter" idx="5"/>
          </p:nvPr>
        </p:nvSpPr>
        <p:spPr/>
        <p:txBody>
          <a:bodyPr/>
          <a:lstStyle/>
          <a:p>
            <a:fld id="{19F5D6B5-EBC3-4D7B-9CAD-D223DF6B09BA}" type="slidenum">
              <a:rPr lang="en-US" smtClean="0"/>
              <a:t>51</a:t>
            </a:fld>
            <a:endParaRPr lang="en-US"/>
          </a:p>
        </p:txBody>
      </p:sp>
    </p:spTree>
    <p:extLst>
      <p:ext uri="{BB962C8B-B14F-4D97-AF65-F5344CB8AC3E}">
        <p14:creationId xmlns:p14="http://schemas.microsoft.com/office/powerpoint/2010/main" val="3728176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Gottrons</a:t>
            </a:r>
            <a:r>
              <a:rPr lang="en-US" dirty="0"/>
              <a:t> papules</a:t>
            </a:r>
          </a:p>
        </p:txBody>
      </p:sp>
      <p:sp>
        <p:nvSpPr>
          <p:cNvPr id="4" name="Slide Number Placeholder 3"/>
          <p:cNvSpPr>
            <a:spLocks noGrp="1"/>
          </p:cNvSpPr>
          <p:nvPr>
            <p:ph type="sldNum" sz="quarter" idx="5"/>
          </p:nvPr>
        </p:nvSpPr>
        <p:spPr/>
        <p:txBody>
          <a:bodyPr/>
          <a:lstStyle/>
          <a:p>
            <a:fld id="{19F5D6B5-EBC3-4D7B-9CAD-D223DF6B09BA}" type="slidenum">
              <a:rPr lang="en-US" smtClean="0"/>
              <a:t>52</a:t>
            </a:fld>
            <a:endParaRPr lang="en-US"/>
          </a:p>
        </p:txBody>
      </p:sp>
    </p:spTree>
    <p:extLst>
      <p:ext uri="{BB962C8B-B14F-4D97-AF65-F5344CB8AC3E}">
        <p14:creationId xmlns:p14="http://schemas.microsoft.com/office/powerpoint/2010/main" val="1901345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Gottron</a:t>
            </a:r>
            <a:r>
              <a:rPr lang="en-US" dirty="0"/>
              <a:t> patch (aka hypopigmented / atrophic </a:t>
            </a:r>
            <a:r>
              <a:rPr lang="en-US" dirty="0" err="1"/>
              <a:t>Gottron</a:t>
            </a:r>
            <a:r>
              <a:rPr lang="en-US" dirty="0"/>
              <a:t> lesions)</a:t>
            </a:r>
          </a:p>
        </p:txBody>
      </p:sp>
      <p:sp>
        <p:nvSpPr>
          <p:cNvPr id="4" name="Slide Number Placeholder 3"/>
          <p:cNvSpPr>
            <a:spLocks noGrp="1"/>
          </p:cNvSpPr>
          <p:nvPr>
            <p:ph type="sldNum" sz="quarter" idx="5"/>
          </p:nvPr>
        </p:nvSpPr>
        <p:spPr/>
        <p:txBody>
          <a:bodyPr/>
          <a:lstStyle/>
          <a:p>
            <a:fld id="{19F5D6B5-EBC3-4D7B-9CAD-D223DF6B09BA}" type="slidenum">
              <a:rPr lang="en-US" smtClean="0"/>
              <a:t>53</a:t>
            </a:fld>
            <a:endParaRPr lang="en-US"/>
          </a:p>
        </p:txBody>
      </p:sp>
    </p:spTree>
    <p:extLst>
      <p:ext uri="{BB962C8B-B14F-4D97-AF65-F5344CB8AC3E}">
        <p14:creationId xmlns:p14="http://schemas.microsoft.com/office/powerpoint/2010/main" val="1569717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Ulcerative </a:t>
            </a:r>
            <a:r>
              <a:rPr lang="en-US" dirty="0" err="1"/>
              <a:t>Gottron</a:t>
            </a:r>
            <a:r>
              <a:rPr lang="en-US" dirty="0"/>
              <a:t> – severe manifestation, high risk of infection</a:t>
            </a:r>
          </a:p>
        </p:txBody>
      </p:sp>
      <p:sp>
        <p:nvSpPr>
          <p:cNvPr id="4" name="Slide Number Placeholder 3"/>
          <p:cNvSpPr>
            <a:spLocks noGrp="1"/>
          </p:cNvSpPr>
          <p:nvPr>
            <p:ph type="sldNum" sz="quarter" idx="5"/>
          </p:nvPr>
        </p:nvSpPr>
        <p:spPr/>
        <p:txBody>
          <a:bodyPr/>
          <a:lstStyle/>
          <a:p>
            <a:fld id="{19F5D6B5-EBC3-4D7B-9CAD-D223DF6B09BA}" type="slidenum">
              <a:rPr lang="en-US" smtClean="0"/>
              <a:t>54</a:t>
            </a:fld>
            <a:endParaRPr lang="en-US"/>
          </a:p>
        </p:txBody>
      </p:sp>
    </p:spTree>
    <p:extLst>
      <p:ext uri="{BB962C8B-B14F-4D97-AF65-F5344CB8AC3E}">
        <p14:creationId xmlns:p14="http://schemas.microsoft.com/office/powerpoint/2010/main" val="1511726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GOTTRONS; note that it can be present on all extensor surfaces, but is typical over the hands</a:t>
            </a:r>
          </a:p>
        </p:txBody>
      </p:sp>
      <p:sp>
        <p:nvSpPr>
          <p:cNvPr id="4" name="Slide Number Placeholder 3"/>
          <p:cNvSpPr>
            <a:spLocks noGrp="1"/>
          </p:cNvSpPr>
          <p:nvPr>
            <p:ph type="sldNum" sz="quarter" idx="5"/>
          </p:nvPr>
        </p:nvSpPr>
        <p:spPr/>
        <p:txBody>
          <a:bodyPr/>
          <a:lstStyle/>
          <a:p>
            <a:fld id="{19F5D6B5-EBC3-4D7B-9CAD-D223DF6B09BA}" type="slidenum">
              <a:rPr lang="en-US" smtClean="0"/>
              <a:t>55</a:t>
            </a:fld>
            <a:endParaRPr lang="en-US"/>
          </a:p>
        </p:txBody>
      </p:sp>
    </p:spTree>
    <p:extLst>
      <p:ext uri="{BB962C8B-B14F-4D97-AF65-F5344CB8AC3E}">
        <p14:creationId xmlns:p14="http://schemas.microsoft.com/office/powerpoint/2010/main" val="1549797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Periungual </a:t>
            </a:r>
            <a:r>
              <a:rPr lang="en-US" dirty="0" err="1"/>
              <a:t>capillaropathy</a:t>
            </a:r>
            <a:r>
              <a:rPr lang="en-US" dirty="0"/>
              <a:t> (note dilations on the rightmost finger) and erythema.</a:t>
            </a:r>
          </a:p>
        </p:txBody>
      </p:sp>
      <p:sp>
        <p:nvSpPr>
          <p:cNvPr id="4" name="Slide Number Placeholder 3"/>
          <p:cNvSpPr>
            <a:spLocks noGrp="1"/>
          </p:cNvSpPr>
          <p:nvPr>
            <p:ph type="sldNum" sz="quarter" idx="5"/>
          </p:nvPr>
        </p:nvSpPr>
        <p:spPr/>
        <p:txBody>
          <a:bodyPr/>
          <a:lstStyle/>
          <a:p>
            <a:fld id="{19F5D6B5-EBC3-4D7B-9CAD-D223DF6B09BA}" type="slidenum">
              <a:rPr lang="en-US" smtClean="0"/>
              <a:t>56</a:t>
            </a:fld>
            <a:endParaRPr lang="en-US"/>
          </a:p>
        </p:txBody>
      </p:sp>
    </p:spTree>
    <p:extLst>
      <p:ext uri="{BB962C8B-B14F-4D97-AF65-F5344CB8AC3E}">
        <p14:creationId xmlns:p14="http://schemas.microsoft.com/office/powerpoint/2010/main" val="3497826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Progressive Periungual changes:</a:t>
            </a:r>
          </a:p>
          <a:p>
            <a:r>
              <a:rPr lang="en-US" dirty="0"/>
              <a:t>A – normal capillaries; nice and thin, lined up, equal spacing, small and relatively even gap from cuticle</a:t>
            </a:r>
          </a:p>
          <a:p>
            <a:r>
              <a:rPr lang="en-US" dirty="0"/>
              <a:t>B – dilatation and mild tortuosity of the “curvy” vessels. On right side, decreased capillary density (number of capillaries / 1 mm)</a:t>
            </a:r>
          </a:p>
          <a:p>
            <a:r>
              <a:rPr lang="en-US" dirty="0"/>
              <a:t>C – Significant tortuosity, some dropout (recession from cuticle, misalignment)</a:t>
            </a:r>
          </a:p>
          <a:p>
            <a:r>
              <a:rPr lang="en-US" dirty="0"/>
              <a:t>D – Total chaos with dropout, tortuosity, and </a:t>
            </a:r>
            <a:r>
              <a:rPr lang="en-US" dirty="0" err="1"/>
              <a:t>neoangiogenesis</a:t>
            </a:r>
            <a:r>
              <a:rPr lang="en-US" dirty="0"/>
              <a:t> leading to hemorrhage</a:t>
            </a:r>
          </a:p>
        </p:txBody>
      </p:sp>
      <p:sp>
        <p:nvSpPr>
          <p:cNvPr id="4" name="Slide Number Placeholder 3"/>
          <p:cNvSpPr>
            <a:spLocks noGrp="1"/>
          </p:cNvSpPr>
          <p:nvPr>
            <p:ph type="sldNum" sz="quarter" idx="5"/>
          </p:nvPr>
        </p:nvSpPr>
        <p:spPr/>
        <p:txBody>
          <a:bodyPr/>
          <a:lstStyle/>
          <a:p>
            <a:fld id="{19F5D6B5-EBC3-4D7B-9CAD-D223DF6B09BA}" type="slidenum">
              <a:rPr lang="en-US" smtClean="0"/>
              <a:t>57</a:t>
            </a:fld>
            <a:endParaRPr lang="en-US"/>
          </a:p>
        </p:txBody>
      </p:sp>
    </p:spTree>
    <p:extLst>
      <p:ext uri="{BB962C8B-B14F-4D97-AF65-F5344CB8AC3E}">
        <p14:creationId xmlns:p14="http://schemas.microsoft.com/office/powerpoint/2010/main" val="275149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a:t>
            </a:r>
            <a:r>
              <a:rPr lang="en-US" baseline="0" dirty="0" smtClean="0"/>
              <a:t> </a:t>
            </a:r>
            <a:r>
              <a:rPr lang="en-US" baseline="0" dirty="0" err="1" smtClean="0"/>
              <a:t>oligoarticular</a:t>
            </a:r>
            <a:r>
              <a:rPr lang="en-US" baseline="0" dirty="0" smtClean="0"/>
              <a:t>, peak 2-4 years </a:t>
            </a:r>
          </a:p>
          <a:p>
            <a:r>
              <a:rPr lang="en-US" baseline="0" dirty="0" smtClean="0"/>
              <a:t>RF+= pediatric RA, most common in T21 and adolescent </a:t>
            </a:r>
          </a:p>
          <a:p>
            <a:r>
              <a:rPr lang="en-US" baseline="0" dirty="0" smtClean="0"/>
              <a:t>Psoriatic arthritis: most poorly understood </a:t>
            </a:r>
          </a:p>
          <a:p>
            <a:r>
              <a:rPr lang="en-US" baseline="0" dirty="0" err="1" smtClean="0"/>
              <a:t>Enthesitis</a:t>
            </a:r>
            <a:r>
              <a:rPr lang="en-US" baseline="0" dirty="0" smtClean="0"/>
              <a:t> related arthritis:  plantar </a:t>
            </a:r>
            <a:r>
              <a:rPr lang="en-US" baseline="0" dirty="0" err="1" smtClean="0"/>
              <a:t>fascitis</a:t>
            </a:r>
            <a:r>
              <a:rPr lang="en-US" baseline="0" dirty="0" smtClean="0"/>
              <a:t>, lower back pain</a:t>
            </a:r>
          </a:p>
          <a:p>
            <a:r>
              <a:rPr lang="en-US" baseline="0" dirty="0" smtClean="0"/>
              <a:t>Systemic Arthritis: by criteria you cannot diagnose with arthritis but functionally we all do </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8</a:t>
            </a:fld>
            <a:endParaRPr lang="en-US"/>
          </a:p>
        </p:txBody>
      </p:sp>
    </p:spTree>
    <p:extLst>
      <p:ext uri="{BB962C8B-B14F-4D97-AF65-F5344CB8AC3E}">
        <p14:creationId xmlns:p14="http://schemas.microsoft.com/office/powerpoint/2010/main" val="948640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Shawl Sign</a:t>
            </a:r>
          </a:p>
        </p:txBody>
      </p:sp>
      <p:sp>
        <p:nvSpPr>
          <p:cNvPr id="4" name="Slide Number Placeholder 3"/>
          <p:cNvSpPr>
            <a:spLocks noGrp="1"/>
          </p:cNvSpPr>
          <p:nvPr>
            <p:ph type="sldNum" sz="quarter" idx="5"/>
          </p:nvPr>
        </p:nvSpPr>
        <p:spPr/>
        <p:txBody>
          <a:bodyPr/>
          <a:lstStyle/>
          <a:p>
            <a:fld id="{19F5D6B5-EBC3-4D7B-9CAD-D223DF6B09BA}" type="slidenum">
              <a:rPr lang="en-US" smtClean="0"/>
              <a:t>58</a:t>
            </a:fld>
            <a:endParaRPr lang="en-US"/>
          </a:p>
        </p:txBody>
      </p:sp>
    </p:spTree>
    <p:extLst>
      <p:ext uri="{BB962C8B-B14F-4D97-AF65-F5344CB8AC3E}">
        <p14:creationId xmlns:p14="http://schemas.microsoft.com/office/powerpoint/2010/main" val="131492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V-sign</a:t>
            </a:r>
          </a:p>
        </p:txBody>
      </p:sp>
      <p:sp>
        <p:nvSpPr>
          <p:cNvPr id="4" name="Slide Number Placeholder 3"/>
          <p:cNvSpPr>
            <a:spLocks noGrp="1"/>
          </p:cNvSpPr>
          <p:nvPr>
            <p:ph type="sldNum" sz="quarter" idx="5"/>
          </p:nvPr>
        </p:nvSpPr>
        <p:spPr/>
        <p:txBody>
          <a:bodyPr/>
          <a:lstStyle/>
          <a:p>
            <a:fld id="{19F5D6B5-EBC3-4D7B-9CAD-D223DF6B09BA}" type="slidenum">
              <a:rPr lang="en-US" smtClean="0"/>
              <a:t>59</a:t>
            </a:fld>
            <a:endParaRPr lang="en-US"/>
          </a:p>
        </p:txBody>
      </p:sp>
    </p:spTree>
    <p:extLst>
      <p:ext uri="{BB962C8B-B14F-4D97-AF65-F5344CB8AC3E}">
        <p14:creationId xmlns:p14="http://schemas.microsoft.com/office/powerpoint/2010/main" val="3442686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Calcinosis</a:t>
            </a:r>
          </a:p>
        </p:txBody>
      </p:sp>
      <p:sp>
        <p:nvSpPr>
          <p:cNvPr id="4" name="Slide Number Placeholder 3"/>
          <p:cNvSpPr>
            <a:spLocks noGrp="1"/>
          </p:cNvSpPr>
          <p:nvPr>
            <p:ph type="sldNum" sz="quarter" idx="5"/>
          </p:nvPr>
        </p:nvSpPr>
        <p:spPr/>
        <p:txBody>
          <a:bodyPr/>
          <a:lstStyle/>
          <a:p>
            <a:fld id="{19F5D6B5-EBC3-4D7B-9CAD-D223DF6B09BA}" type="slidenum">
              <a:rPr lang="en-US" smtClean="0"/>
              <a:t>60</a:t>
            </a:fld>
            <a:endParaRPr lang="en-US"/>
          </a:p>
        </p:txBody>
      </p:sp>
    </p:spTree>
    <p:extLst>
      <p:ext uri="{BB962C8B-B14F-4D97-AF65-F5344CB8AC3E}">
        <p14:creationId xmlns:p14="http://schemas.microsoft.com/office/powerpoint/2010/main" val="3065716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Lipodystrophy</a:t>
            </a:r>
          </a:p>
        </p:txBody>
      </p:sp>
      <p:sp>
        <p:nvSpPr>
          <p:cNvPr id="4" name="Slide Number Placeholder 3"/>
          <p:cNvSpPr>
            <a:spLocks noGrp="1"/>
          </p:cNvSpPr>
          <p:nvPr>
            <p:ph type="sldNum" sz="quarter" idx="5"/>
          </p:nvPr>
        </p:nvSpPr>
        <p:spPr/>
        <p:txBody>
          <a:bodyPr/>
          <a:lstStyle/>
          <a:p>
            <a:fld id="{19F5D6B5-EBC3-4D7B-9CAD-D223DF6B09BA}" type="slidenum">
              <a:rPr lang="en-US" smtClean="0"/>
              <a:t>61</a:t>
            </a:fld>
            <a:endParaRPr lang="en-US"/>
          </a:p>
        </p:txBody>
      </p:sp>
    </p:spTree>
    <p:extLst>
      <p:ext uri="{BB962C8B-B14F-4D97-AF65-F5344CB8AC3E}">
        <p14:creationId xmlns:p14="http://schemas.microsoft.com/office/powerpoint/2010/main" val="2873635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Notable for </a:t>
            </a:r>
            <a:r>
              <a:rPr lang="en-US" b="1" dirty="0"/>
              <a:t>Absence of MRI</a:t>
            </a:r>
            <a:r>
              <a:rPr lang="en-US" b="0" dirty="0"/>
              <a:t>; currently this is the gold standard for diagnosis and has replaced 4/5.</a:t>
            </a:r>
          </a:p>
          <a:p>
            <a:r>
              <a:rPr lang="en-US" b="0" dirty="0"/>
              <a:t> - EMG is done on occasion if there is a question of neuropathy or </a:t>
            </a:r>
            <a:r>
              <a:rPr lang="en-US" b="0" dirty="0" err="1"/>
              <a:t>guillan</a:t>
            </a:r>
            <a:r>
              <a:rPr lang="en-US" b="0" dirty="0"/>
              <a:t> barre on an equivocal MRI</a:t>
            </a:r>
          </a:p>
          <a:p>
            <a:r>
              <a:rPr lang="en-US" b="0" dirty="0"/>
              <a:t> - Biopsy is done to rule out JDM and rule in / diagnose muscular dystrophies</a:t>
            </a:r>
          </a:p>
          <a:p>
            <a:endParaRPr lang="en-US" b="0" dirty="0"/>
          </a:p>
          <a:p>
            <a:r>
              <a:rPr lang="en-US" b="0" dirty="0"/>
              <a:t>#2 is a mandatory criteria for </a:t>
            </a:r>
            <a:r>
              <a:rPr lang="en-US" b="0" dirty="0" err="1"/>
              <a:t>clincal</a:t>
            </a:r>
            <a:r>
              <a:rPr lang="en-US" b="0" dirty="0"/>
              <a:t> diagnosis (always pissed me off why it wasn’t, then, the number one criteria). Diagnosis can be made with 1-3 alone, though when available confirmation with MRI is always preferred. Non-contrast MRI of hip is standard in most places, but Toronto does shoulder, and some places including our own do limited whole-body.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62</a:t>
            </a:fld>
            <a:endParaRPr lang="en-US"/>
          </a:p>
        </p:txBody>
      </p:sp>
    </p:spTree>
    <p:extLst>
      <p:ext uri="{BB962C8B-B14F-4D97-AF65-F5344CB8AC3E}">
        <p14:creationId xmlns:p14="http://schemas.microsoft.com/office/powerpoint/2010/main" val="1173940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Myositis-Specific Antibodies: likely beyond your scope, but is below to help you understand why we order it and what we are learning. </a:t>
            </a:r>
          </a:p>
          <a:p>
            <a:pPr lvl="1"/>
            <a:r>
              <a:rPr lang="en-US" dirty="0"/>
              <a:t>Evolving field of study; some disease correlation; elevated in ~ 50%.</a:t>
            </a:r>
          </a:p>
          <a:p>
            <a:pPr lvl="2"/>
            <a:r>
              <a:rPr lang="en-US" b="1" dirty="0"/>
              <a:t>TIF-1 gamma or P155/140 (23-30%):</a:t>
            </a:r>
            <a:r>
              <a:rPr lang="en-US" dirty="0"/>
              <a:t> associated with extensive rashes, ulcerations, lipodystrophy (and in adults, malignancy). </a:t>
            </a:r>
          </a:p>
          <a:p>
            <a:pPr lvl="2"/>
            <a:r>
              <a:rPr lang="en-US" b="1" dirty="0"/>
              <a:t>NXP-2 (20-25%): </a:t>
            </a:r>
            <a:r>
              <a:rPr lang="en-US" dirty="0"/>
              <a:t>associated with dysphonia, contractures, calcinosis, and ulceration (i.e. more severe disease). </a:t>
            </a:r>
          </a:p>
          <a:p>
            <a:pPr lvl="2"/>
            <a:r>
              <a:rPr lang="en-US" b="1" dirty="0"/>
              <a:t>Jo-1 (2-5%): </a:t>
            </a:r>
            <a:r>
              <a:rPr lang="en-US" dirty="0"/>
              <a:t>prototypic </a:t>
            </a:r>
            <a:r>
              <a:rPr lang="en-US" dirty="0" err="1"/>
              <a:t>antisynthetase</a:t>
            </a:r>
            <a:r>
              <a:rPr lang="en-US" dirty="0"/>
              <a:t> antibody, associated with weakness, ILD, arthritis, and RP. High mortality. </a:t>
            </a:r>
          </a:p>
          <a:p>
            <a:pPr lvl="2"/>
            <a:r>
              <a:rPr lang="en-US" b="1" dirty="0"/>
              <a:t>Mi2 (2-13%): </a:t>
            </a:r>
            <a:r>
              <a:rPr lang="en-US" dirty="0"/>
              <a:t>mild JDM with rashes and high CK; more common in Hispanics. </a:t>
            </a:r>
          </a:p>
          <a:p>
            <a:pPr lvl="2"/>
            <a:r>
              <a:rPr lang="en-US" b="1" dirty="0"/>
              <a:t>SRP (1%): </a:t>
            </a:r>
            <a:r>
              <a:rPr lang="en-US" dirty="0"/>
              <a:t>acute and severe weakness, cardiac disease, and RP; refractory; more common in African-American girls. </a:t>
            </a:r>
          </a:p>
          <a:p>
            <a:pPr lvl="2"/>
            <a:r>
              <a:rPr lang="en-US" b="1" dirty="0"/>
              <a:t>MDA-5 (rare): </a:t>
            </a:r>
            <a:r>
              <a:rPr lang="en-US" dirty="0"/>
              <a:t>rapidly progressive ILD, cutaneous ulcerations, and very high mortality. </a:t>
            </a:r>
          </a:p>
          <a:p>
            <a:pPr lvl="2"/>
            <a:r>
              <a:rPr lang="en-US" b="1" dirty="0"/>
              <a:t>SAE (0.2%): </a:t>
            </a:r>
            <a:r>
              <a:rPr lang="en-US" dirty="0"/>
              <a:t>cutaneous manifestations primarily, cutaneous predate muscle symptoms, and absence of ILD.</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63</a:t>
            </a:fld>
            <a:endParaRPr lang="en-US"/>
          </a:p>
        </p:txBody>
      </p:sp>
    </p:spTree>
    <p:extLst>
      <p:ext uri="{BB962C8B-B14F-4D97-AF65-F5344CB8AC3E}">
        <p14:creationId xmlns:p14="http://schemas.microsoft.com/office/powerpoint/2010/main" val="3585054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 has to be a trigger</a:t>
            </a:r>
            <a:r>
              <a:rPr lang="en-US" baseline="0" dirty="0" smtClean="0">
                <a:sym typeface="Wingdings"/>
              </a:rPr>
              <a:t> then hand changes color when it is cold </a:t>
            </a:r>
          </a:p>
          <a:p>
            <a:r>
              <a:rPr lang="en-US" baseline="0" dirty="0" smtClean="0">
                <a:sym typeface="Wingdings"/>
              </a:rPr>
              <a:t>Need to feel warm </a:t>
            </a:r>
          </a:p>
          <a:p>
            <a:endParaRPr lang="en-US" baseline="0" dirty="0" smtClean="0"/>
          </a:p>
        </p:txBody>
      </p:sp>
      <p:sp>
        <p:nvSpPr>
          <p:cNvPr id="4" name="Slide Number Placeholder 3"/>
          <p:cNvSpPr>
            <a:spLocks noGrp="1"/>
          </p:cNvSpPr>
          <p:nvPr>
            <p:ph type="sldNum" sz="quarter" idx="10"/>
          </p:nvPr>
        </p:nvSpPr>
        <p:spPr/>
        <p:txBody>
          <a:bodyPr/>
          <a:lstStyle/>
          <a:p>
            <a:fld id="{19F5D6B5-EBC3-4D7B-9CAD-D223DF6B09BA}" type="slidenum">
              <a:rPr lang="en-US" smtClean="0"/>
              <a:t>67</a:t>
            </a:fld>
            <a:endParaRPr lang="en-US"/>
          </a:p>
        </p:txBody>
      </p:sp>
    </p:spTree>
    <p:extLst>
      <p:ext uri="{BB962C8B-B14F-4D97-AF65-F5344CB8AC3E}">
        <p14:creationId xmlns:p14="http://schemas.microsoft.com/office/powerpoint/2010/main" val="1882464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very unlikely to ask you about systemic sclerosis or </a:t>
            </a:r>
            <a:r>
              <a:rPr lang="en-US" dirty="0" err="1"/>
              <a:t>sjogrens</a:t>
            </a:r>
            <a:r>
              <a:rPr lang="en-US" dirty="0"/>
              <a:t> on exam; linear scleroderma is fair game</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68</a:t>
            </a:fld>
            <a:endParaRPr lang="en-US"/>
          </a:p>
        </p:txBody>
      </p:sp>
    </p:spTree>
    <p:extLst>
      <p:ext uri="{BB962C8B-B14F-4D97-AF65-F5344CB8AC3E}">
        <p14:creationId xmlns:p14="http://schemas.microsoft.com/office/powerpoint/2010/main" val="4104616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linear scleroderma</a:t>
            </a:r>
          </a:p>
        </p:txBody>
      </p:sp>
      <p:sp>
        <p:nvSpPr>
          <p:cNvPr id="4" name="Slide Number Placeholder 3"/>
          <p:cNvSpPr>
            <a:spLocks noGrp="1"/>
          </p:cNvSpPr>
          <p:nvPr>
            <p:ph type="sldNum" sz="quarter" idx="5"/>
          </p:nvPr>
        </p:nvSpPr>
        <p:spPr/>
        <p:txBody>
          <a:bodyPr/>
          <a:lstStyle/>
          <a:p>
            <a:fld id="{19F5D6B5-EBC3-4D7B-9CAD-D223DF6B09BA}" type="slidenum">
              <a:rPr lang="en-US" smtClean="0"/>
              <a:t>69</a:t>
            </a:fld>
            <a:endParaRPr lang="en-US"/>
          </a:p>
        </p:txBody>
      </p:sp>
    </p:spTree>
    <p:extLst>
      <p:ext uri="{BB962C8B-B14F-4D97-AF65-F5344CB8AC3E}">
        <p14:creationId xmlns:p14="http://schemas.microsoft.com/office/powerpoint/2010/main" val="2755900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nomenclature based on the Chapel Hill Consensus (above) that delineates by vessel size. Not included are </a:t>
            </a:r>
            <a:r>
              <a:rPr lang="en-US" b="1" dirty="0"/>
              <a:t>Regional Vasculitis</a:t>
            </a:r>
            <a:r>
              <a:rPr lang="en-US" b="0" dirty="0"/>
              <a:t> that affect all vessel sizes within a single organ system. For our purposes, the only real example of this is </a:t>
            </a:r>
            <a:r>
              <a:rPr lang="en-US" b="1" dirty="0"/>
              <a:t>CNS Vasculitis.</a:t>
            </a:r>
            <a:endParaRPr lang="en-US" b="0" dirty="0"/>
          </a:p>
          <a:p>
            <a:endParaRPr lang="en-US" b="0" dirty="0"/>
          </a:p>
          <a:p>
            <a:r>
              <a:rPr lang="en-US" b="0" dirty="0"/>
              <a:t>In terms of what is fair game, hard to imagine you ever getting a question on vasculitis on your exam. That said, the ones they may ask about would be </a:t>
            </a:r>
            <a:r>
              <a:rPr lang="en-US" b="0" dirty="0" err="1"/>
              <a:t>Takayasus</a:t>
            </a:r>
            <a:r>
              <a:rPr lang="en-US" b="0" dirty="0"/>
              <a:t> and GPA. You will definitely have a question on Kawasaki Disease and one on HSP. </a:t>
            </a:r>
          </a:p>
        </p:txBody>
      </p:sp>
      <p:sp>
        <p:nvSpPr>
          <p:cNvPr id="4" name="Slide Number Placeholder 3"/>
          <p:cNvSpPr>
            <a:spLocks noGrp="1"/>
          </p:cNvSpPr>
          <p:nvPr>
            <p:ph type="sldNum" sz="quarter" idx="5"/>
          </p:nvPr>
        </p:nvSpPr>
        <p:spPr/>
        <p:txBody>
          <a:bodyPr/>
          <a:lstStyle/>
          <a:p>
            <a:fld id="{19F5D6B5-EBC3-4D7B-9CAD-D223DF6B09BA}" type="slidenum">
              <a:rPr lang="en-US" smtClean="0"/>
              <a:t>72</a:t>
            </a:fld>
            <a:endParaRPr lang="en-US"/>
          </a:p>
        </p:txBody>
      </p:sp>
    </p:spTree>
    <p:extLst>
      <p:ext uri="{BB962C8B-B14F-4D97-AF65-F5344CB8AC3E}">
        <p14:creationId xmlns:p14="http://schemas.microsoft.com/office/powerpoint/2010/main" val="297829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a:t>
            </a:r>
            <a:r>
              <a:rPr lang="en-US" baseline="0" dirty="0" smtClean="0"/>
              <a:t> 15% healthy population  </a:t>
            </a:r>
          </a:p>
          <a:p>
            <a:r>
              <a:rPr lang="en-US" baseline="0" dirty="0" smtClean="0"/>
              <a:t>HLA-B27= 20%</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9</a:t>
            </a:fld>
            <a:endParaRPr lang="en-US"/>
          </a:p>
        </p:txBody>
      </p:sp>
    </p:spTree>
    <p:extLst>
      <p:ext uri="{BB962C8B-B14F-4D97-AF65-F5344CB8AC3E}">
        <p14:creationId xmlns:p14="http://schemas.microsoft.com/office/powerpoint/2010/main" val="5873160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Timeline of Glomerulonephritis:</a:t>
            </a:r>
            <a:endParaRPr lang="en-US" b="0" dirty="0"/>
          </a:p>
          <a:p>
            <a:r>
              <a:rPr lang="en-US" b="0" dirty="0"/>
              <a:t>20% at onset</a:t>
            </a:r>
          </a:p>
          <a:p>
            <a:r>
              <a:rPr lang="en-US" b="0" dirty="0"/>
              <a:t>85% by 4 weeks</a:t>
            </a:r>
          </a:p>
          <a:p>
            <a:r>
              <a:rPr lang="en-US" b="0" dirty="0"/>
              <a:t>91% by 6 weeks</a:t>
            </a:r>
          </a:p>
          <a:p>
            <a:r>
              <a:rPr lang="en-US" b="0" dirty="0"/>
              <a:t>97% by 6 months</a:t>
            </a:r>
          </a:p>
        </p:txBody>
      </p:sp>
      <p:sp>
        <p:nvSpPr>
          <p:cNvPr id="4" name="Slide Number Placeholder 3"/>
          <p:cNvSpPr>
            <a:spLocks noGrp="1"/>
          </p:cNvSpPr>
          <p:nvPr>
            <p:ph type="sldNum" sz="quarter" idx="5"/>
          </p:nvPr>
        </p:nvSpPr>
        <p:spPr/>
        <p:txBody>
          <a:bodyPr/>
          <a:lstStyle/>
          <a:p>
            <a:fld id="{19F5D6B5-EBC3-4D7B-9CAD-D223DF6B09BA}" type="slidenum">
              <a:rPr lang="en-US" smtClean="0"/>
              <a:t>75</a:t>
            </a:fld>
            <a:endParaRPr lang="en-US"/>
          </a:p>
        </p:txBody>
      </p:sp>
    </p:spTree>
    <p:extLst>
      <p:ext uri="{BB962C8B-B14F-4D97-AF65-F5344CB8AC3E}">
        <p14:creationId xmlns:p14="http://schemas.microsoft.com/office/powerpoint/2010/main" val="3920294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4</a:t>
            </a:r>
            <a:r>
              <a:rPr lang="en-US" baseline="0" dirty="0" smtClean="0"/>
              <a:t> weeks: weekly </a:t>
            </a:r>
          </a:p>
          <a:p>
            <a:r>
              <a:rPr lang="en-US" baseline="0" dirty="0" smtClean="0"/>
              <a:t>Then net 5 months MONTHLY </a:t>
            </a:r>
          </a:p>
          <a:p>
            <a:r>
              <a:rPr lang="en-US" baseline="0" dirty="0" smtClean="0"/>
              <a:t>HSP does NOT cause testicular torsion </a:t>
            </a:r>
          </a:p>
          <a:p>
            <a:r>
              <a:rPr lang="en-US" baseline="0" dirty="0" smtClean="0"/>
              <a:t>IF going to be on steroids need to do it for a minimum 3 weeks </a:t>
            </a:r>
          </a:p>
          <a:p>
            <a:endParaRPr lang="en-US" baseline="0" dirty="0" smtClean="0"/>
          </a:p>
          <a:p>
            <a:r>
              <a:rPr lang="en-US" baseline="0" dirty="0" smtClean="0"/>
              <a:t>Clinical diagnosis- may do a CBC because you have to have purpura without low PLT </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76</a:t>
            </a:fld>
            <a:endParaRPr lang="en-US"/>
          </a:p>
        </p:txBody>
      </p:sp>
    </p:spTree>
    <p:extLst>
      <p:ext uri="{BB962C8B-B14F-4D97-AF65-F5344CB8AC3E}">
        <p14:creationId xmlns:p14="http://schemas.microsoft.com/office/powerpoint/2010/main" val="9420098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effectLst/>
              </a:rPr>
              <a:t>Other Features:</a:t>
            </a:r>
            <a:endParaRPr lang="en-US" dirty="0">
              <a:effectLst/>
            </a:endParaRPr>
          </a:p>
          <a:p>
            <a:pPr lvl="1"/>
            <a:r>
              <a:rPr lang="en-US" dirty="0">
                <a:effectLst/>
              </a:rPr>
              <a:t>Pulmonary (pleural effusion &gt; nodules, infiltrates)</a:t>
            </a:r>
          </a:p>
          <a:p>
            <a:pPr lvl="1"/>
            <a:r>
              <a:rPr lang="en-US" dirty="0">
                <a:effectLst/>
              </a:rPr>
              <a:t>Urinary (sterile pyuria, urethritis &gt; hematuria, proteinuria, orchitis)</a:t>
            </a:r>
          </a:p>
          <a:p>
            <a:pPr lvl="1"/>
            <a:r>
              <a:rPr lang="en-US" dirty="0">
                <a:effectLst/>
              </a:rPr>
              <a:t>CNS (irritability, lethargy, SNHL, aseptic meningitis &gt; seizure, stroke, palsy)</a:t>
            </a:r>
          </a:p>
          <a:p>
            <a:pPr lvl="1"/>
            <a:r>
              <a:rPr lang="en-US" dirty="0">
                <a:effectLst/>
              </a:rPr>
              <a:t>GI (diarrhea, vomiting, gallbladder hydrops, hepatomegaly &gt; intestinal hemorrhage, perforation, jaundice, pancreatitis)</a:t>
            </a:r>
          </a:p>
          <a:p>
            <a:pPr lvl="1"/>
            <a:r>
              <a:rPr lang="en-US" dirty="0">
                <a:effectLst/>
              </a:rPr>
              <a:t>Hematologic (anemia, thrombocytosis, leukocytosis &gt; thrombocytopenia, </a:t>
            </a:r>
            <a:r>
              <a:rPr lang="en-US" dirty="0" err="1">
                <a:effectLst/>
              </a:rPr>
              <a:t>coagulpathy</a:t>
            </a:r>
            <a:r>
              <a:rPr lang="en-US" dirty="0">
                <a:effectLst/>
              </a:rPr>
              <a:t>, MAS)</a:t>
            </a:r>
          </a:p>
          <a:p>
            <a:pPr lvl="2"/>
            <a:r>
              <a:rPr lang="en-US" dirty="0">
                <a:effectLst/>
              </a:rPr>
              <a:t>Uncommon hematologic features are poor prognostic markers.</a:t>
            </a:r>
          </a:p>
          <a:p>
            <a:pPr lvl="1"/>
            <a:r>
              <a:rPr lang="en-US" dirty="0">
                <a:effectLst/>
              </a:rPr>
              <a:t>MSK (arthritis &gt; </a:t>
            </a:r>
            <a:r>
              <a:rPr lang="en-US" dirty="0" err="1">
                <a:effectLst/>
              </a:rPr>
              <a:t>raynaud</a:t>
            </a:r>
            <a:r>
              <a:rPr lang="en-US" dirty="0">
                <a:effectLst/>
              </a:rPr>
              <a:t> phenomenon); may be oligoarticular or polyarticular.</a:t>
            </a:r>
          </a:p>
          <a:p>
            <a:pPr lvl="1"/>
            <a:r>
              <a:rPr lang="en-US" dirty="0">
                <a:effectLst/>
              </a:rPr>
              <a:t>Cardiac (tachycardia, myocarditis, pericarditis &gt; CAA, aortic root dilatation/rupture, valvulitis)</a:t>
            </a:r>
          </a:p>
          <a:p>
            <a:pPr lvl="2"/>
            <a:r>
              <a:rPr lang="en-US" dirty="0">
                <a:effectLst/>
              </a:rPr>
              <a:t>Myocarditis occurs in 33-50% of patients to some degree, usually manifesting as an S3 gallop. Only rarely does this progress to CHF. If treated, no long-term damage.</a:t>
            </a:r>
          </a:p>
          <a:p>
            <a:pPr lvl="2"/>
            <a:r>
              <a:rPr lang="en-US" dirty="0">
                <a:effectLst/>
              </a:rPr>
              <a:t>Shock syndrome occurs rarely; manifest as systolic hypotension, often with decreased LVEF and CA abnormalities. Often resistant to IVIG alone.</a:t>
            </a:r>
          </a:p>
          <a:p>
            <a:pPr lvl="2"/>
            <a:r>
              <a:rPr lang="en-US" dirty="0">
                <a:effectLst/>
              </a:rPr>
              <a:t>CAA occur in 25% of those untreated; with IVIG, decreases to ~ 2%. Typically develop in acute or early in subacute phase; rare to evolve 2 weeks after fever ends.</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79</a:t>
            </a:fld>
            <a:endParaRPr lang="en-US"/>
          </a:p>
        </p:txBody>
      </p:sp>
    </p:spTree>
    <p:extLst>
      <p:ext uri="{BB962C8B-B14F-4D97-AF65-F5344CB8AC3E}">
        <p14:creationId xmlns:p14="http://schemas.microsoft.com/office/powerpoint/2010/main" val="3849005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Moderate or high dose ASA </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82</a:t>
            </a:fld>
            <a:endParaRPr lang="en-US"/>
          </a:p>
        </p:txBody>
      </p:sp>
    </p:spTree>
    <p:extLst>
      <p:ext uri="{BB962C8B-B14F-4D97-AF65-F5344CB8AC3E}">
        <p14:creationId xmlns:p14="http://schemas.microsoft.com/office/powerpoint/2010/main" val="1952934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Fibromuscular dysplasia </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86</a:t>
            </a:fld>
            <a:endParaRPr lang="en-US"/>
          </a:p>
        </p:txBody>
      </p:sp>
    </p:spTree>
    <p:extLst>
      <p:ext uri="{BB962C8B-B14F-4D97-AF65-F5344CB8AC3E}">
        <p14:creationId xmlns:p14="http://schemas.microsoft.com/office/powerpoint/2010/main" val="1726195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GPA manifestations widespread: in addition to majority having systemic features (i.e. &gt; 90%), they often get arthralgia/arthritis (60%), rashes (petechiae, purpura), eye involvement, GI involvement, CNS involvement, and less often any / all other organ systems. </a:t>
            </a:r>
          </a:p>
        </p:txBody>
      </p:sp>
      <p:sp>
        <p:nvSpPr>
          <p:cNvPr id="4" name="Slide Number Placeholder 3"/>
          <p:cNvSpPr>
            <a:spLocks noGrp="1"/>
          </p:cNvSpPr>
          <p:nvPr>
            <p:ph type="sldNum" sz="quarter" idx="5"/>
          </p:nvPr>
        </p:nvSpPr>
        <p:spPr/>
        <p:txBody>
          <a:bodyPr/>
          <a:lstStyle/>
          <a:p>
            <a:fld id="{19F5D6B5-EBC3-4D7B-9CAD-D223DF6B09BA}" type="slidenum">
              <a:rPr lang="en-US" smtClean="0"/>
              <a:t>88</a:t>
            </a:fld>
            <a:endParaRPr lang="en-US"/>
          </a:p>
        </p:txBody>
      </p:sp>
    </p:spTree>
    <p:extLst>
      <p:ext uri="{BB962C8B-B14F-4D97-AF65-F5344CB8AC3E}">
        <p14:creationId xmlns:p14="http://schemas.microsoft.com/office/powerpoint/2010/main" val="5941424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Classification:</a:t>
            </a:r>
            <a:r>
              <a:rPr lang="en-US" dirty="0">
                <a:effectLst/>
              </a:rPr>
              <a:t> International Study Group for the Diagnosis of </a:t>
            </a:r>
            <a:r>
              <a:rPr lang="en-US" dirty="0" err="1">
                <a:effectLst/>
              </a:rPr>
              <a:t>Behcet</a:t>
            </a:r>
            <a:r>
              <a:rPr lang="en-US" dirty="0">
                <a:effectLst/>
              </a:rPr>
              <a:t> Disease criteria (sensitivity 91%, specificity 96%); used but not validated in pediatrics.</a:t>
            </a:r>
          </a:p>
          <a:p>
            <a:r>
              <a:rPr lang="en-US" dirty="0"/>
              <a:t>(A) Recurrent oral ulceration [at least three times in one twelve-month period, observed by physician or patient].</a:t>
            </a:r>
          </a:p>
          <a:p>
            <a:r>
              <a:rPr lang="en-US" dirty="0"/>
              <a:t>(B) Need 2/4 other criteria:</a:t>
            </a:r>
          </a:p>
          <a:p>
            <a:pPr lvl="1"/>
            <a:r>
              <a:rPr lang="en-US" dirty="0"/>
              <a:t>Recurrent genital ulceration [ulceration or scarring]</a:t>
            </a:r>
          </a:p>
          <a:p>
            <a:pPr lvl="1"/>
            <a:r>
              <a:rPr lang="en-US" dirty="0"/>
              <a:t>Eye lesions [anterior/intermediate/posterior uveitis, retinal vasculitis]</a:t>
            </a:r>
          </a:p>
          <a:p>
            <a:pPr lvl="1"/>
            <a:r>
              <a:rPr lang="en-US" dirty="0"/>
              <a:t>Skin lesions [erythema nodosum, </a:t>
            </a:r>
            <a:r>
              <a:rPr lang="en-US" dirty="0" err="1"/>
              <a:t>pseudofolliculitis</a:t>
            </a:r>
            <a:r>
              <a:rPr lang="en-US" dirty="0"/>
              <a:t>, papulopustular lesions, acneiform nodules in </a:t>
            </a:r>
            <a:r>
              <a:rPr lang="en-US" dirty="0" err="1"/>
              <a:t>postadolescent</a:t>
            </a:r>
            <a:r>
              <a:rPr lang="en-US" dirty="0"/>
              <a:t> patient]</a:t>
            </a:r>
          </a:p>
          <a:p>
            <a:pPr lvl="1"/>
            <a:r>
              <a:rPr lang="en-US" dirty="0"/>
              <a:t>Pathergy reaction [skin reaction to needle prick; observed 24-48 hours after insult]</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90</a:t>
            </a:fld>
            <a:endParaRPr lang="en-US"/>
          </a:p>
        </p:txBody>
      </p:sp>
    </p:spTree>
    <p:extLst>
      <p:ext uri="{BB962C8B-B14F-4D97-AF65-F5344CB8AC3E}">
        <p14:creationId xmlns:p14="http://schemas.microsoft.com/office/powerpoint/2010/main" val="1665740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diseases that I think are fair game for pediatrics: FMF, PFAPA, and CRMO. Rest are just to have in the background / future. </a:t>
            </a:r>
          </a:p>
        </p:txBody>
      </p:sp>
      <p:sp>
        <p:nvSpPr>
          <p:cNvPr id="4" name="Slide Number Placeholder 3"/>
          <p:cNvSpPr>
            <a:spLocks noGrp="1"/>
          </p:cNvSpPr>
          <p:nvPr>
            <p:ph type="sldNum" sz="quarter" idx="5"/>
          </p:nvPr>
        </p:nvSpPr>
        <p:spPr/>
        <p:txBody>
          <a:bodyPr/>
          <a:lstStyle/>
          <a:p>
            <a:fld id="{19F5D6B5-EBC3-4D7B-9CAD-D223DF6B09BA}" type="slidenum">
              <a:rPr lang="en-US" smtClean="0"/>
              <a:t>91</a:t>
            </a:fld>
            <a:endParaRPr lang="en-US"/>
          </a:p>
        </p:txBody>
      </p:sp>
    </p:spTree>
    <p:extLst>
      <p:ext uri="{BB962C8B-B14F-4D97-AF65-F5344CB8AC3E}">
        <p14:creationId xmlns:p14="http://schemas.microsoft.com/office/powerpoint/2010/main" val="4177844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Examinable – a basic conceptualization of several periodic fever syndromes: most notable in pediatrics are DIRA, MKD, FMF, CAPS. Many more are not included.</a:t>
            </a:r>
          </a:p>
        </p:txBody>
      </p:sp>
      <p:sp>
        <p:nvSpPr>
          <p:cNvPr id="4" name="Slide Number Placeholder 3"/>
          <p:cNvSpPr>
            <a:spLocks noGrp="1"/>
          </p:cNvSpPr>
          <p:nvPr>
            <p:ph type="sldNum" sz="quarter" idx="5"/>
          </p:nvPr>
        </p:nvSpPr>
        <p:spPr/>
        <p:txBody>
          <a:bodyPr/>
          <a:lstStyle/>
          <a:p>
            <a:fld id="{19F5D6B5-EBC3-4D7B-9CAD-D223DF6B09BA}" type="slidenum">
              <a:rPr lang="en-US" smtClean="0"/>
              <a:t>92</a:t>
            </a:fld>
            <a:endParaRPr lang="en-US"/>
          </a:p>
        </p:txBody>
      </p:sp>
    </p:spTree>
    <p:extLst>
      <p:ext uri="{BB962C8B-B14F-4D97-AF65-F5344CB8AC3E}">
        <p14:creationId xmlns:p14="http://schemas.microsoft.com/office/powerpoint/2010/main" val="15004440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examinable – for personal reference</a:t>
            </a:r>
          </a:p>
          <a:p>
            <a:r>
              <a:rPr lang="en-US" dirty="0"/>
              <a:t>LEFT – The inflammasome</a:t>
            </a:r>
          </a:p>
          <a:p>
            <a:r>
              <a:rPr lang="en-US" dirty="0"/>
              <a:t>RIGHT – the NF-kB pathway</a:t>
            </a:r>
          </a:p>
        </p:txBody>
      </p:sp>
      <p:sp>
        <p:nvSpPr>
          <p:cNvPr id="4" name="Slide Number Placeholder 3"/>
          <p:cNvSpPr>
            <a:spLocks noGrp="1"/>
          </p:cNvSpPr>
          <p:nvPr>
            <p:ph type="sldNum" sz="quarter" idx="5"/>
          </p:nvPr>
        </p:nvSpPr>
        <p:spPr/>
        <p:txBody>
          <a:bodyPr/>
          <a:lstStyle/>
          <a:p>
            <a:fld id="{19F5D6B5-EBC3-4D7B-9CAD-D223DF6B09BA}" type="slidenum">
              <a:rPr lang="en-US" smtClean="0"/>
              <a:t>93</a:t>
            </a:fld>
            <a:endParaRPr lang="en-US"/>
          </a:p>
        </p:txBody>
      </p:sp>
    </p:spTree>
    <p:extLst>
      <p:ext uri="{BB962C8B-B14F-4D97-AF65-F5344CB8AC3E}">
        <p14:creationId xmlns:p14="http://schemas.microsoft.com/office/powerpoint/2010/main" val="372724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Enthesitis</a:t>
            </a:r>
            <a:r>
              <a:rPr lang="en-US" dirty="0" smtClean="0"/>
              <a:t>: typically in males,</a:t>
            </a:r>
            <a:r>
              <a:rPr lang="en-US" baseline="0" dirty="0" smtClean="0"/>
              <a:t> insidious inflammatory back pain, HLA-B27 only + in 60-80%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10</a:t>
            </a:fld>
            <a:endParaRPr lang="en-US"/>
          </a:p>
        </p:txBody>
      </p:sp>
    </p:spTree>
    <p:extLst>
      <p:ext uri="{BB962C8B-B14F-4D97-AF65-F5344CB8AC3E}">
        <p14:creationId xmlns:p14="http://schemas.microsoft.com/office/powerpoint/2010/main" val="4273841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you will never have to learn this; this is just to appreciate the current scope of autoinflammatory disease as we understand it today; likely by this time next ye </a:t>
            </a:r>
            <a:r>
              <a:rPr lang="en-US" dirty="0" err="1"/>
              <a:t>ar</a:t>
            </a:r>
            <a:r>
              <a:rPr lang="en-US" dirty="0"/>
              <a:t> there will be 1-2 more added on. </a:t>
            </a:r>
          </a:p>
        </p:txBody>
      </p:sp>
      <p:sp>
        <p:nvSpPr>
          <p:cNvPr id="4" name="Slide Number Placeholder 3"/>
          <p:cNvSpPr>
            <a:spLocks noGrp="1"/>
          </p:cNvSpPr>
          <p:nvPr>
            <p:ph type="sldNum" sz="quarter" idx="5"/>
          </p:nvPr>
        </p:nvSpPr>
        <p:spPr/>
        <p:txBody>
          <a:bodyPr/>
          <a:lstStyle/>
          <a:p>
            <a:fld id="{19F5D6B5-EBC3-4D7B-9CAD-D223DF6B09BA}" type="slidenum">
              <a:rPr lang="en-US" smtClean="0"/>
              <a:t>94</a:t>
            </a:fld>
            <a:endParaRPr lang="en-US"/>
          </a:p>
        </p:txBody>
      </p:sp>
    </p:spTree>
    <p:extLst>
      <p:ext uri="{BB962C8B-B14F-4D97-AF65-F5344CB8AC3E}">
        <p14:creationId xmlns:p14="http://schemas.microsoft.com/office/powerpoint/2010/main" val="30431052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smtClean="0"/>
              <a:t>autoinflammatorydiseases.org</a:t>
            </a:r>
            <a:r>
              <a:rPr lang="en-US" dirty="0" smtClean="0"/>
              <a:t>/</a:t>
            </a:r>
            <a:r>
              <a:rPr lang="en-US" dirty="0" err="1" smtClean="0"/>
              <a:t>wp</a:t>
            </a:r>
            <a:r>
              <a:rPr lang="en-US" dirty="0" smtClean="0"/>
              <a:t>-content/uploads/2015/01/Auto-inflammatory-diseases-activity-index-</a:t>
            </a:r>
            <a:r>
              <a:rPr lang="en-US" dirty="0" err="1" smtClean="0"/>
              <a:t>AIDAI.pdf</a:t>
            </a:r>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95</a:t>
            </a:fld>
            <a:endParaRPr lang="en-US"/>
          </a:p>
        </p:txBody>
      </p:sp>
    </p:spTree>
    <p:extLst>
      <p:ext uri="{BB962C8B-B14F-4D97-AF65-F5344CB8AC3E}">
        <p14:creationId xmlns:p14="http://schemas.microsoft.com/office/powerpoint/2010/main" val="4216632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diseases that I think are fair game for pediatrics: FMF, PFAPA, and CRMO. Rest are just to have in the background / future. </a:t>
            </a:r>
          </a:p>
        </p:txBody>
      </p:sp>
      <p:sp>
        <p:nvSpPr>
          <p:cNvPr id="4" name="Slide Number Placeholder 3"/>
          <p:cNvSpPr>
            <a:spLocks noGrp="1"/>
          </p:cNvSpPr>
          <p:nvPr>
            <p:ph type="sldNum" sz="quarter" idx="5"/>
          </p:nvPr>
        </p:nvSpPr>
        <p:spPr/>
        <p:txBody>
          <a:bodyPr/>
          <a:lstStyle/>
          <a:p>
            <a:fld id="{19F5D6B5-EBC3-4D7B-9CAD-D223DF6B09BA}" type="slidenum">
              <a:rPr lang="en-US" smtClean="0"/>
              <a:t>96</a:t>
            </a:fld>
            <a:endParaRPr lang="en-US"/>
          </a:p>
        </p:txBody>
      </p:sp>
    </p:spTree>
    <p:extLst>
      <p:ext uri="{BB962C8B-B14F-4D97-AF65-F5344CB8AC3E}">
        <p14:creationId xmlns:p14="http://schemas.microsoft.com/office/powerpoint/2010/main" val="780342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condition is self-limited, there are multiple case reports of patients having it in childhood, resolving (or going into resolution with tonsillectomy) and then having a few years of recurrence in adolescence. </a:t>
            </a:r>
          </a:p>
          <a:p>
            <a:r>
              <a:rPr lang="en-US" dirty="0"/>
              <a:t>*While there is no defined genetic basis at the moment, it likely has some genetic component to it. I have personal experience in seeing that those heterozygous for MEFV mutations seem to be at increased risk.</a:t>
            </a:r>
          </a:p>
          <a:p>
            <a:r>
              <a:rPr lang="en-US" dirty="0"/>
              <a:t>*Tonsillectomy will be discussed in a couple slides – it cures almost half of patients and results in marked decrease in symptoms / flares in the rest, though there are a subset of patients who seem to get distant relapses several years later. </a:t>
            </a:r>
            <a:endParaRPr lang="en-US" dirty="0" smtClean="0"/>
          </a:p>
          <a:p>
            <a:endParaRPr lang="en-US" dirty="0" smtClean="0"/>
          </a:p>
          <a:p>
            <a:r>
              <a:rPr lang="en-US" b="1" dirty="0" smtClean="0">
                <a:solidFill>
                  <a:srgbClr val="FF0000"/>
                </a:solidFill>
              </a:rPr>
              <a:t>MOST</a:t>
            </a:r>
            <a:r>
              <a:rPr lang="en-US" b="1" baseline="0" dirty="0" smtClean="0">
                <a:solidFill>
                  <a:srgbClr val="FF0000"/>
                </a:solidFill>
              </a:rPr>
              <a:t> COMMON BY FAR </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19F5D6B5-EBC3-4D7B-9CAD-D223DF6B09BA}" type="slidenum">
              <a:rPr lang="en-US" smtClean="0"/>
              <a:t>97</a:t>
            </a:fld>
            <a:endParaRPr lang="en-US"/>
          </a:p>
        </p:txBody>
      </p:sp>
    </p:spTree>
    <p:extLst>
      <p:ext uri="{BB962C8B-B14F-4D97-AF65-F5344CB8AC3E}">
        <p14:creationId xmlns:p14="http://schemas.microsoft.com/office/powerpoint/2010/main" val="1853271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to check labs when considering an autoinflammatory / fever syndrome disorder: to rule out other conditions.</a:t>
            </a:r>
          </a:p>
          <a:p>
            <a:r>
              <a:rPr lang="en-US" dirty="0"/>
              <a:t>With few exceptions (i.e. </a:t>
            </a:r>
            <a:r>
              <a:rPr lang="en-US" dirty="0" err="1"/>
              <a:t>HyperIgD</a:t>
            </a:r>
            <a:r>
              <a:rPr lang="en-US" dirty="0"/>
              <a:t> syndrome) there is no single diagnostic test during an episode that rules in / out a fever syndrome. One typically expects elevated inflammatory markers and an inflammatory CBC, but this is not always the case. In PFAPA in particular, it is uncommon to see significant elevations in anything but the CRP. Serum Amyloid A (which is not a commercially available test) can be somewhat useful in the other fever syndromes, but lack of availability makes this a challenging test.</a:t>
            </a:r>
          </a:p>
          <a:p>
            <a:endParaRPr lang="en-US" dirty="0"/>
          </a:p>
          <a:p>
            <a:r>
              <a:rPr lang="en-US" dirty="0"/>
              <a:t>The main things you are looking to rule out:</a:t>
            </a:r>
          </a:p>
          <a:p>
            <a:r>
              <a:rPr lang="en-US" dirty="0"/>
              <a:t> - </a:t>
            </a:r>
            <a:r>
              <a:rPr lang="en-US" b="1" dirty="0"/>
              <a:t>Cyclical Neutropenia (keep in mind that during a fever / infection episode, the patient may have NORMAL neutrophils that hit nadir just prior to the fever, and then responded as best it could). For this reason you should always check CBC (and while you’re at it, other markers) during and between episodes. Guidelines suggest weekly for 6 weeks, but this isn’t done in routine practice.</a:t>
            </a:r>
          </a:p>
          <a:p>
            <a:r>
              <a:rPr lang="en-US" b="1" dirty="0"/>
              <a:t> - Other immunodeficiency (and therefore infection).</a:t>
            </a:r>
          </a:p>
          <a:p>
            <a:r>
              <a:rPr lang="en-US" dirty="0"/>
              <a:t> - GAS pharyngitis – until a diagnosis is established, these patients should ALWAYS have a throat swab at every episode. Recurrent infections can mimic PFAPA (may even be on the spectrum). </a:t>
            </a:r>
          </a:p>
          <a:p>
            <a:r>
              <a:rPr lang="en-US" dirty="0"/>
              <a:t> - Other autoinflammatory diseases – in some severe fever syndromes, labs will improve, but not normalize between episodes. This is a marker of severity and puts them at long-term risk for amyloidosis and renal failure. In PFAPA the labs </a:t>
            </a:r>
            <a:r>
              <a:rPr lang="en-US" b="1" dirty="0"/>
              <a:t>always normalize between episodes – </a:t>
            </a:r>
            <a:r>
              <a:rPr lang="en-US" b="0" dirty="0"/>
              <a:t>if they do not, it is NOT PFAPA.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98</a:t>
            </a:fld>
            <a:endParaRPr lang="en-US"/>
          </a:p>
        </p:txBody>
      </p:sp>
    </p:spTree>
    <p:extLst>
      <p:ext uri="{BB962C8B-B14F-4D97-AF65-F5344CB8AC3E}">
        <p14:creationId xmlns:p14="http://schemas.microsoft.com/office/powerpoint/2010/main" val="33103823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practicality (and per UTD) all features are not necessary or regularly met. Most important feature is strict periodicity of fever. Key is internal consistency of duration (2-7 days), interval (2-8 weeks), and constellation of symptoms, within same patient. Not uncommon to skip episodes and for trend (with time) for episodes to space out. </a:t>
            </a:r>
          </a:p>
          <a:p>
            <a:r>
              <a:rPr lang="en-US" dirty="0">
                <a:effectLst/>
              </a:rPr>
              <a:t>Another key feature (not included in criteria) is the rapid resolution of fever and pharyngitis with moderate-high dose of prednisone (1-2 mg/kg), given as single dose or 2 doses 12-48 hours apart.</a:t>
            </a:r>
          </a:p>
          <a:p>
            <a:r>
              <a:rPr lang="en-US" dirty="0">
                <a:effectLst/>
              </a:rPr>
              <a:t>In addition to patients being well between episodes, they should also have normal inflammatory markers between episodes. </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99</a:t>
            </a:fld>
            <a:endParaRPr lang="en-US"/>
          </a:p>
        </p:txBody>
      </p:sp>
    </p:spTree>
    <p:extLst>
      <p:ext uri="{BB962C8B-B14F-4D97-AF65-F5344CB8AC3E}">
        <p14:creationId xmlns:p14="http://schemas.microsoft.com/office/powerpoint/2010/main" val="3199009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management point: These patients do not necessarily need to be seen by rheumatology or genetics. This is growing to be considered a disease of general pediatrics.</a:t>
            </a:r>
          </a:p>
          <a:p>
            <a:r>
              <a:rPr lang="en-US" dirty="0"/>
              <a:t>Reasons to refer:</a:t>
            </a:r>
          </a:p>
          <a:p>
            <a:r>
              <a:rPr lang="en-US" dirty="0"/>
              <a:t> - Family history of similar symptoms</a:t>
            </a:r>
          </a:p>
          <a:p>
            <a:r>
              <a:rPr lang="en-US" dirty="0"/>
              <a:t> - Family history of unexplained renal failure, sensorineural hearing loss, or amyloidosis</a:t>
            </a:r>
          </a:p>
          <a:p>
            <a:r>
              <a:rPr lang="en-US" dirty="0"/>
              <a:t> - Poor / inadequate response to prednisone (</a:t>
            </a:r>
            <a:r>
              <a:rPr lang="en-US" b="0" dirty="0"/>
              <a:t>i.e. that steroids do not improve episodes)</a:t>
            </a:r>
          </a:p>
          <a:p>
            <a:r>
              <a:rPr lang="en-US" b="0" dirty="0"/>
              <a:t> - Abnormal </a:t>
            </a:r>
            <a:r>
              <a:rPr lang="en-US" b="0" dirty="0" err="1"/>
              <a:t>labwork</a:t>
            </a:r>
            <a:r>
              <a:rPr lang="en-US" b="0" dirty="0"/>
              <a:t> between episodes / in periods of health</a:t>
            </a:r>
          </a:p>
          <a:p>
            <a:r>
              <a:rPr lang="en-US" b="0" dirty="0"/>
              <a:t> - Very young age (no cut-off, but certainly if age &lt; 1-2 years)</a:t>
            </a:r>
          </a:p>
          <a:p>
            <a:r>
              <a:rPr lang="en-US" b="0" dirty="0"/>
              <a:t> </a:t>
            </a:r>
          </a:p>
          <a:p>
            <a:r>
              <a:rPr lang="en-US" b="0" dirty="0"/>
              <a:t>When in doubt the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101</a:t>
            </a:fld>
            <a:endParaRPr lang="en-US"/>
          </a:p>
        </p:txBody>
      </p:sp>
    </p:spTree>
    <p:extLst>
      <p:ext uri="{BB962C8B-B14F-4D97-AF65-F5344CB8AC3E}">
        <p14:creationId xmlns:p14="http://schemas.microsoft.com/office/powerpoint/2010/main" val="25109217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CARRA CTP – you do NOT need to know this, but this is a good frame of reference, particularly the corticosteroid arm. </a:t>
            </a:r>
          </a:p>
        </p:txBody>
      </p:sp>
      <p:sp>
        <p:nvSpPr>
          <p:cNvPr id="4" name="Slide Number Placeholder 3"/>
          <p:cNvSpPr>
            <a:spLocks noGrp="1"/>
          </p:cNvSpPr>
          <p:nvPr>
            <p:ph type="sldNum" sz="quarter" idx="5"/>
          </p:nvPr>
        </p:nvSpPr>
        <p:spPr/>
        <p:txBody>
          <a:bodyPr/>
          <a:lstStyle/>
          <a:p>
            <a:fld id="{19F5D6B5-EBC3-4D7B-9CAD-D223DF6B09BA}" type="slidenum">
              <a:rPr lang="en-US" smtClean="0"/>
              <a:t>102</a:t>
            </a:fld>
            <a:endParaRPr lang="en-US"/>
          </a:p>
        </p:txBody>
      </p:sp>
    </p:spTree>
    <p:extLst>
      <p:ext uri="{BB962C8B-B14F-4D97-AF65-F5344CB8AC3E}">
        <p14:creationId xmlns:p14="http://schemas.microsoft.com/office/powerpoint/2010/main" val="2768140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diseases that I think are fair game for pediatrics: FMF, PFAPA, and CRMO. Rest are just to have in the background / future. </a:t>
            </a:r>
          </a:p>
        </p:txBody>
      </p:sp>
      <p:sp>
        <p:nvSpPr>
          <p:cNvPr id="4" name="Slide Number Placeholder 3"/>
          <p:cNvSpPr>
            <a:spLocks noGrp="1"/>
          </p:cNvSpPr>
          <p:nvPr>
            <p:ph type="sldNum" sz="quarter" idx="5"/>
          </p:nvPr>
        </p:nvSpPr>
        <p:spPr/>
        <p:txBody>
          <a:bodyPr/>
          <a:lstStyle/>
          <a:p>
            <a:fld id="{19F5D6B5-EBC3-4D7B-9CAD-D223DF6B09BA}" type="slidenum">
              <a:rPr lang="en-US" smtClean="0"/>
              <a:t>103</a:t>
            </a:fld>
            <a:endParaRPr lang="en-US"/>
          </a:p>
        </p:txBody>
      </p:sp>
    </p:spTree>
    <p:extLst>
      <p:ext uri="{BB962C8B-B14F-4D97-AF65-F5344CB8AC3E}">
        <p14:creationId xmlns:p14="http://schemas.microsoft.com/office/powerpoint/2010/main" val="17101750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need to learn the diagnostic criteria; that is outside the scope of general pediatrics. </a:t>
            </a:r>
          </a:p>
        </p:txBody>
      </p:sp>
      <p:sp>
        <p:nvSpPr>
          <p:cNvPr id="4" name="Slide Number Placeholder 3"/>
          <p:cNvSpPr>
            <a:spLocks noGrp="1"/>
          </p:cNvSpPr>
          <p:nvPr>
            <p:ph type="sldNum" sz="quarter" idx="5"/>
          </p:nvPr>
        </p:nvSpPr>
        <p:spPr/>
        <p:txBody>
          <a:bodyPr/>
          <a:lstStyle/>
          <a:p>
            <a:fld id="{19F5D6B5-EBC3-4D7B-9CAD-D223DF6B09BA}" type="slidenum">
              <a:rPr lang="en-US" smtClean="0"/>
              <a:t>104</a:t>
            </a:fld>
            <a:endParaRPr lang="en-US"/>
          </a:p>
        </p:txBody>
      </p:sp>
    </p:spTree>
    <p:extLst>
      <p:ext uri="{BB962C8B-B14F-4D97-AF65-F5344CB8AC3E}">
        <p14:creationId xmlns:p14="http://schemas.microsoft.com/office/powerpoint/2010/main" val="345502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Knees </a:t>
            </a:r>
          </a:p>
          <a:p>
            <a:r>
              <a:rPr lang="en-US" dirty="0" smtClean="0"/>
              <a:t>Feet </a:t>
            </a:r>
          </a:p>
          <a:p>
            <a:r>
              <a:rPr lang="en-US" dirty="0" smtClean="0"/>
              <a:t>Classic plantar </a:t>
            </a:r>
            <a:r>
              <a:rPr lang="en-US" dirty="0" err="1" smtClean="0"/>
              <a:t>fascitis</a:t>
            </a:r>
            <a:r>
              <a:rPr lang="en-US" dirty="0" smtClean="0"/>
              <a:t>=</a:t>
            </a:r>
            <a:r>
              <a:rPr lang="en-US" baseline="0" dirty="0" smtClean="0"/>
              <a:t> tender at insertion points etc.--&gt; may be </a:t>
            </a:r>
            <a:r>
              <a:rPr lang="en-US" baseline="0" dirty="0" err="1" smtClean="0"/>
              <a:t>enthesitis</a:t>
            </a:r>
            <a:r>
              <a:rPr lang="en-US" baseline="0" dirty="0" smtClean="0"/>
              <a:t>, should look at back </a:t>
            </a:r>
          </a:p>
        </p:txBody>
      </p:sp>
      <p:sp>
        <p:nvSpPr>
          <p:cNvPr id="4" name="Slide Number Placeholder 3"/>
          <p:cNvSpPr>
            <a:spLocks noGrp="1"/>
          </p:cNvSpPr>
          <p:nvPr>
            <p:ph type="sldNum" sz="quarter" idx="10"/>
          </p:nvPr>
        </p:nvSpPr>
        <p:spPr/>
        <p:txBody>
          <a:bodyPr/>
          <a:lstStyle/>
          <a:p>
            <a:fld id="{19F5D6B5-EBC3-4D7B-9CAD-D223DF6B09BA}" type="slidenum">
              <a:rPr lang="en-US" smtClean="0"/>
              <a:t>11</a:t>
            </a:fld>
            <a:endParaRPr lang="en-US"/>
          </a:p>
        </p:txBody>
      </p:sp>
    </p:spTree>
    <p:extLst>
      <p:ext uri="{BB962C8B-B14F-4D97-AF65-F5344CB8AC3E}">
        <p14:creationId xmlns:p14="http://schemas.microsoft.com/office/powerpoint/2010/main" val="13925696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untreated will develop amyloidosis</a:t>
            </a:r>
            <a:r>
              <a:rPr lang="en-US" baseline="0" dirty="0" smtClean="0"/>
              <a:t> and renal transplant </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106</a:t>
            </a:fld>
            <a:endParaRPr lang="en-US"/>
          </a:p>
        </p:txBody>
      </p:sp>
    </p:spTree>
    <p:extLst>
      <p:ext uri="{BB962C8B-B14F-4D97-AF65-F5344CB8AC3E}">
        <p14:creationId xmlns:p14="http://schemas.microsoft.com/office/powerpoint/2010/main" val="1105686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diseases that I think are fair game for pediatrics: FMF, PFAPA, and CRMO. Rest are just to have in the background / future. </a:t>
            </a:r>
          </a:p>
        </p:txBody>
      </p:sp>
      <p:sp>
        <p:nvSpPr>
          <p:cNvPr id="4" name="Slide Number Placeholder 3"/>
          <p:cNvSpPr>
            <a:spLocks noGrp="1"/>
          </p:cNvSpPr>
          <p:nvPr>
            <p:ph type="sldNum" sz="quarter" idx="5"/>
          </p:nvPr>
        </p:nvSpPr>
        <p:spPr/>
        <p:txBody>
          <a:bodyPr/>
          <a:lstStyle/>
          <a:p>
            <a:fld id="{19F5D6B5-EBC3-4D7B-9CAD-D223DF6B09BA}" type="slidenum">
              <a:rPr lang="en-US" smtClean="0"/>
              <a:t>107</a:t>
            </a:fld>
            <a:endParaRPr lang="en-US"/>
          </a:p>
        </p:txBody>
      </p:sp>
    </p:spTree>
    <p:extLst>
      <p:ext uri="{BB962C8B-B14F-4D97-AF65-F5344CB8AC3E}">
        <p14:creationId xmlns:p14="http://schemas.microsoft.com/office/powerpoint/2010/main" val="139833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FCAS: </a:t>
            </a:r>
            <a:r>
              <a:rPr lang="en-US" i="1" dirty="0">
                <a:effectLst/>
              </a:rPr>
              <a:t>Diagnosis:</a:t>
            </a:r>
            <a:r>
              <a:rPr lang="en-US" dirty="0">
                <a:effectLst/>
              </a:rPr>
              <a:t> one proposed criteria looks at following 6 features; no cut-off scores [but cohort of genetically confirmed subjects met at least 5 criteria, and none of the unaffected subjects met more than 1 criteria.</a:t>
            </a:r>
          </a:p>
          <a:p>
            <a:pPr lvl="1"/>
            <a:r>
              <a:rPr lang="en-US" dirty="0">
                <a:effectLst/>
              </a:rPr>
              <a:t>Recurrent (intermittent) episodes of fever and rash that are triggered primarily by generalized cold exposure.</a:t>
            </a:r>
          </a:p>
          <a:p>
            <a:pPr lvl="1"/>
            <a:r>
              <a:rPr lang="en-US" dirty="0">
                <a:effectLst/>
              </a:rPr>
              <a:t>Autosomal dominant pattern of inheritance (i.e. affected first degree relatives).</a:t>
            </a:r>
          </a:p>
          <a:p>
            <a:pPr lvl="1"/>
            <a:r>
              <a:rPr lang="en-US" dirty="0">
                <a:effectLst/>
              </a:rPr>
              <a:t>Age of onset &lt; 6 months of age.</a:t>
            </a:r>
          </a:p>
          <a:p>
            <a:pPr lvl="1"/>
            <a:r>
              <a:rPr lang="en-US" dirty="0">
                <a:effectLst/>
              </a:rPr>
              <a:t>Duration of (most) attacks &lt; 24 hours.</a:t>
            </a:r>
          </a:p>
          <a:p>
            <a:pPr lvl="1"/>
            <a:r>
              <a:rPr lang="en-US" dirty="0">
                <a:effectLst/>
              </a:rPr>
              <a:t>Presence of conjunctivitis associated with attacks.</a:t>
            </a:r>
          </a:p>
          <a:p>
            <a:pPr lvl="1"/>
            <a:r>
              <a:rPr lang="en-US" dirty="0">
                <a:effectLst/>
              </a:rPr>
              <a:t>Absence of deafness (MWS), periorbital edema (TRAPS), lymphadenopathy, and serositis.</a:t>
            </a:r>
          </a:p>
          <a:p>
            <a:endParaRPr lang="en-US" b="1" dirty="0"/>
          </a:p>
        </p:txBody>
      </p:sp>
      <p:sp>
        <p:nvSpPr>
          <p:cNvPr id="4" name="Slide Number Placeholder 3"/>
          <p:cNvSpPr>
            <a:spLocks noGrp="1"/>
          </p:cNvSpPr>
          <p:nvPr>
            <p:ph type="sldNum" sz="quarter" idx="5"/>
          </p:nvPr>
        </p:nvSpPr>
        <p:spPr/>
        <p:txBody>
          <a:bodyPr/>
          <a:lstStyle/>
          <a:p>
            <a:fld id="{19F5D6B5-EBC3-4D7B-9CAD-D223DF6B09BA}" type="slidenum">
              <a:rPr lang="en-US" smtClean="0"/>
              <a:t>109</a:t>
            </a:fld>
            <a:endParaRPr lang="en-US"/>
          </a:p>
        </p:txBody>
      </p:sp>
    </p:spTree>
    <p:extLst>
      <p:ext uri="{BB962C8B-B14F-4D97-AF65-F5344CB8AC3E}">
        <p14:creationId xmlns:p14="http://schemas.microsoft.com/office/powerpoint/2010/main" val="34667318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here until we talk about CRMO everything is extremely out of your scope. Just here for future education. </a:t>
            </a:r>
          </a:p>
        </p:txBody>
      </p:sp>
      <p:sp>
        <p:nvSpPr>
          <p:cNvPr id="4" name="Slide Number Placeholder 3"/>
          <p:cNvSpPr>
            <a:spLocks noGrp="1"/>
          </p:cNvSpPr>
          <p:nvPr>
            <p:ph type="sldNum" sz="quarter" idx="5"/>
          </p:nvPr>
        </p:nvSpPr>
        <p:spPr/>
        <p:txBody>
          <a:bodyPr/>
          <a:lstStyle/>
          <a:p>
            <a:fld id="{19F5D6B5-EBC3-4D7B-9CAD-D223DF6B09BA}" type="slidenum">
              <a:rPr lang="en-US" smtClean="0"/>
              <a:t>110</a:t>
            </a:fld>
            <a:endParaRPr lang="en-US"/>
          </a:p>
        </p:txBody>
      </p:sp>
    </p:spTree>
    <p:extLst>
      <p:ext uri="{BB962C8B-B14F-4D97-AF65-F5344CB8AC3E}">
        <p14:creationId xmlns:p14="http://schemas.microsoft.com/office/powerpoint/2010/main" val="10783642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diseases that I think are fair game for pediatrics: FMF, PFAPA, and CRMO. Rest are just to have in the background / future. </a:t>
            </a:r>
          </a:p>
        </p:txBody>
      </p:sp>
      <p:sp>
        <p:nvSpPr>
          <p:cNvPr id="4" name="Slide Number Placeholder 3"/>
          <p:cNvSpPr>
            <a:spLocks noGrp="1"/>
          </p:cNvSpPr>
          <p:nvPr>
            <p:ph type="sldNum" sz="quarter" idx="5"/>
          </p:nvPr>
        </p:nvSpPr>
        <p:spPr/>
        <p:txBody>
          <a:bodyPr/>
          <a:lstStyle/>
          <a:p>
            <a:fld id="{19F5D6B5-EBC3-4D7B-9CAD-D223DF6B09BA}" type="slidenum">
              <a:rPr lang="en-US" smtClean="0"/>
              <a:t>111</a:t>
            </a:fld>
            <a:endParaRPr lang="en-US"/>
          </a:p>
        </p:txBody>
      </p:sp>
    </p:spTree>
    <p:extLst>
      <p:ext uri="{BB962C8B-B14F-4D97-AF65-F5344CB8AC3E}">
        <p14:creationId xmlns:p14="http://schemas.microsoft.com/office/powerpoint/2010/main" val="7150642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SAPHO</a:t>
            </a:r>
            <a:r>
              <a:rPr lang="en-US" b="0" dirty="0"/>
              <a:t> = Synovitis, Acne, Periostitis, Pustulosis (palmoplantar), Hyperostosis, Osteitis.  </a:t>
            </a:r>
            <a:endParaRPr lang="en-US" b="1" dirty="0"/>
          </a:p>
        </p:txBody>
      </p:sp>
      <p:sp>
        <p:nvSpPr>
          <p:cNvPr id="4" name="Slide Number Placeholder 3"/>
          <p:cNvSpPr>
            <a:spLocks noGrp="1"/>
          </p:cNvSpPr>
          <p:nvPr>
            <p:ph type="sldNum" sz="quarter" idx="5"/>
          </p:nvPr>
        </p:nvSpPr>
        <p:spPr/>
        <p:txBody>
          <a:bodyPr/>
          <a:lstStyle/>
          <a:p>
            <a:fld id="{19F5D6B5-EBC3-4D7B-9CAD-D223DF6B09BA}" type="slidenum">
              <a:rPr lang="en-US" smtClean="0"/>
              <a:t>112</a:t>
            </a:fld>
            <a:endParaRPr lang="en-US"/>
          </a:p>
        </p:txBody>
      </p:sp>
    </p:spTree>
    <p:extLst>
      <p:ext uri="{BB962C8B-B14F-4D97-AF65-F5344CB8AC3E}">
        <p14:creationId xmlns:p14="http://schemas.microsoft.com/office/powerpoint/2010/main" val="97020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bone pain is typically characterized by a progressive, insidious, focal area of pain – usually this area is warm and tender to touch, and tends to be worse at night. </a:t>
            </a:r>
          </a:p>
        </p:txBody>
      </p:sp>
      <p:sp>
        <p:nvSpPr>
          <p:cNvPr id="4" name="Slide Number Placeholder 3"/>
          <p:cNvSpPr>
            <a:spLocks noGrp="1"/>
          </p:cNvSpPr>
          <p:nvPr>
            <p:ph type="sldNum" sz="quarter" idx="5"/>
          </p:nvPr>
        </p:nvSpPr>
        <p:spPr/>
        <p:txBody>
          <a:bodyPr/>
          <a:lstStyle/>
          <a:p>
            <a:fld id="{19F5D6B5-EBC3-4D7B-9CAD-D223DF6B09BA}" type="slidenum">
              <a:rPr lang="en-US" smtClean="0"/>
              <a:t>113</a:t>
            </a:fld>
            <a:endParaRPr lang="en-US"/>
          </a:p>
        </p:txBody>
      </p:sp>
    </p:spTree>
    <p:extLst>
      <p:ext uri="{BB962C8B-B14F-4D97-AF65-F5344CB8AC3E}">
        <p14:creationId xmlns:p14="http://schemas.microsoft.com/office/powerpoint/2010/main" val="10773223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 / Real life information: Though I am teaching this, these diseases are NOT rheumatologic, and are NOT followed by rheumatology. The diagnoses of </a:t>
            </a:r>
            <a:r>
              <a:rPr lang="en-US" dirty="0" err="1"/>
              <a:t>Marfan</a:t>
            </a:r>
            <a:r>
              <a:rPr lang="en-US" dirty="0"/>
              <a:t> syndrome, Ehlers Danlos, and Skeletal dysplasia are all made by genetics, to whom the patient should be referred. The wait list is quite long, however, and practically speaking these diseases can be diagnosed easily by the general pediatrician. Generalized hypermobility is also a disease of general pediatrics, and does not require a rheumatology referral. They can and should be managed by physiotherapy. </a:t>
            </a:r>
          </a:p>
        </p:txBody>
      </p:sp>
      <p:sp>
        <p:nvSpPr>
          <p:cNvPr id="4" name="Slide Number Placeholder 3"/>
          <p:cNvSpPr>
            <a:spLocks noGrp="1"/>
          </p:cNvSpPr>
          <p:nvPr>
            <p:ph type="sldNum" sz="quarter" idx="5"/>
          </p:nvPr>
        </p:nvSpPr>
        <p:spPr/>
        <p:txBody>
          <a:bodyPr/>
          <a:lstStyle/>
          <a:p>
            <a:fld id="{19F5D6B5-EBC3-4D7B-9CAD-D223DF6B09BA}" type="slidenum">
              <a:rPr lang="en-US" smtClean="0"/>
              <a:t>119</a:t>
            </a:fld>
            <a:endParaRPr lang="en-US"/>
          </a:p>
        </p:txBody>
      </p:sp>
    </p:spTree>
    <p:extLst>
      <p:ext uri="{BB962C8B-B14F-4D97-AF65-F5344CB8AC3E}">
        <p14:creationId xmlns:p14="http://schemas.microsoft.com/office/powerpoint/2010/main" val="8470743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Supervision for Children with </a:t>
            </a:r>
            <a:r>
              <a:rPr lang="en-US" dirty="0" err="1"/>
              <a:t>Marfan</a:t>
            </a:r>
            <a:r>
              <a:rPr lang="en-US" dirty="0"/>
              <a:t> Syndrome</a:t>
            </a:r>
          </a:p>
        </p:txBody>
      </p:sp>
      <p:sp>
        <p:nvSpPr>
          <p:cNvPr id="4" name="Slide Number Placeholder 3"/>
          <p:cNvSpPr>
            <a:spLocks noGrp="1"/>
          </p:cNvSpPr>
          <p:nvPr>
            <p:ph type="sldNum" sz="quarter" idx="5"/>
          </p:nvPr>
        </p:nvSpPr>
        <p:spPr/>
        <p:txBody>
          <a:bodyPr/>
          <a:lstStyle/>
          <a:p>
            <a:fld id="{19F5D6B5-EBC3-4D7B-9CAD-D223DF6B09BA}" type="slidenum">
              <a:rPr lang="en-US" smtClean="0"/>
              <a:t>121</a:t>
            </a:fld>
            <a:endParaRPr lang="en-US"/>
          </a:p>
        </p:txBody>
      </p:sp>
    </p:spTree>
    <p:extLst>
      <p:ext uri="{BB962C8B-B14F-4D97-AF65-F5344CB8AC3E}">
        <p14:creationId xmlns:p14="http://schemas.microsoft.com/office/powerpoint/2010/main" val="15091006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is worth a certain number of points to calculate a systemic score. You will not need to learn the score, just know you can google and use an online calculator to get a systemic score. I doubt you will be asked the exact ratios for the spans, just know that typical is a </a:t>
            </a:r>
            <a:r>
              <a:rPr lang="en-US" b="1" dirty="0"/>
              <a:t>Low US:LS ratio</a:t>
            </a:r>
            <a:r>
              <a:rPr lang="en-US" b="0" dirty="0"/>
              <a:t> (reflecting that they have long legs) and a </a:t>
            </a:r>
            <a:r>
              <a:rPr lang="en-US" b="1" dirty="0"/>
              <a:t>High </a:t>
            </a:r>
            <a:r>
              <a:rPr lang="en-US" b="1" dirty="0" err="1"/>
              <a:t>AS:height</a:t>
            </a:r>
            <a:r>
              <a:rPr lang="en-US" b="1" dirty="0"/>
              <a:t> ratio</a:t>
            </a:r>
            <a:r>
              <a:rPr lang="en-US" b="0" dirty="0"/>
              <a:t> (reflecting that they have long arms).</a:t>
            </a:r>
          </a:p>
          <a:p>
            <a:r>
              <a:rPr lang="en-US" b="0" dirty="0"/>
              <a:t>Note that the wrist sign and thumb sign are NOT features of hypermobility (people often get this wrong, clinically). They are features of arachnodactyly. The most limber person cannot do a proper “wrist sign”. </a:t>
            </a:r>
          </a:p>
          <a:p>
            <a:endParaRPr lang="en-US" b="0" dirty="0"/>
          </a:p>
          <a:p>
            <a:r>
              <a:rPr lang="en-US" b="0" dirty="0"/>
              <a:t>The key features above I would attempt to commit to memory (if not now then for the OSCE) which are highest yield are:</a:t>
            </a:r>
          </a:p>
          <a:p>
            <a:r>
              <a:rPr lang="en-US" b="0" dirty="0"/>
              <a:t> - Pneumothorax</a:t>
            </a:r>
          </a:p>
          <a:p>
            <a:r>
              <a:rPr lang="en-US" b="0" dirty="0"/>
              <a:t> - Arachnodactyly [the thumb and wrist signs]</a:t>
            </a:r>
          </a:p>
          <a:p>
            <a:r>
              <a:rPr lang="en-US" b="0" dirty="0"/>
              <a:t> - The “Marfanoid habitus” [the two ratios]</a:t>
            </a:r>
          </a:p>
          <a:p>
            <a:r>
              <a:rPr lang="en-US" b="0" dirty="0"/>
              <a:t> - Spine and chest wall deformities</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123</a:t>
            </a:fld>
            <a:endParaRPr lang="en-US"/>
          </a:p>
        </p:txBody>
      </p:sp>
    </p:spTree>
    <p:extLst>
      <p:ext uri="{BB962C8B-B14F-4D97-AF65-F5344CB8AC3E}">
        <p14:creationId xmlns:p14="http://schemas.microsoft.com/office/powerpoint/2010/main" val="292382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systemic arthritis the FIRST thought must always be malignancy and infection. It is almost impossible to distinguish between these entities without testing, and multiple cases of concordance are described for infection and </a:t>
            </a:r>
            <a:r>
              <a:rPr lang="en-US" dirty="0" err="1"/>
              <a:t>sJIA</a:t>
            </a:r>
            <a:r>
              <a:rPr lang="en-US" dirty="0"/>
              <a:t> or malignancy. </a:t>
            </a:r>
          </a:p>
          <a:p>
            <a:r>
              <a:rPr lang="en-US" dirty="0"/>
              <a:t> - For infection, consider EBV, CMV, parvovirus, arboviruses, malaria, and a host of other illnesses (in addition to common bacterial and toxic shock syndrome). Consider co-treatment while awaiting diagnosis.</a:t>
            </a:r>
          </a:p>
          <a:p>
            <a:r>
              <a:rPr lang="en-US" dirty="0"/>
              <a:t> - For malignancy, at minimum consider ordering peripheral blood smear (for blasts) and consider oncology consult. In some US institutions they will REFUSE to make a diagnosis of </a:t>
            </a:r>
            <a:r>
              <a:rPr lang="en-US" dirty="0" err="1"/>
              <a:t>sJIA</a:t>
            </a:r>
            <a:r>
              <a:rPr lang="en-US" dirty="0"/>
              <a:t> without a marrow. </a:t>
            </a:r>
          </a:p>
          <a:p>
            <a:r>
              <a:rPr lang="en-US" dirty="0"/>
              <a:t> - Most important ways to suspect malignancy over </a:t>
            </a:r>
            <a:r>
              <a:rPr lang="en-US" dirty="0" err="1"/>
              <a:t>sJIA</a:t>
            </a:r>
            <a:r>
              <a:rPr lang="en-US" dirty="0"/>
              <a:t>:</a:t>
            </a:r>
          </a:p>
          <a:p>
            <a:r>
              <a:rPr lang="en-US" dirty="0"/>
              <a:t>     --- Are the platelets normal or high – normal platelets in active inflammation are inappropriately low and suggest malignancy and progressive marrow failure.</a:t>
            </a:r>
          </a:p>
          <a:p>
            <a:r>
              <a:rPr lang="en-US" dirty="0"/>
              <a:t>     --- Severe “bone” tenderness – bone pain is typical of malignancy; often in leukemia a joint may be swollen, but allodynia of the affected area suggests malignancy. </a:t>
            </a:r>
            <a:endParaRPr lang="en-US" dirty="0" smtClean="0"/>
          </a:p>
          <a:p>
            <a:endParaRPr lang="en-US" dirty="0" smtClean="0"/>
          </a:p>
          <a:p>
            <a:endParaRPr lang="en-US" dirty="0" smtClean="0"/>
          </a:p>
          <a:p>
            <a:r>
              <a:rPr lang="en-US" b="1" dirty="0" smtClean="0"/>
              <a:t>CRITERIA: </a:t>
            </a:r>
            <a:r>
              <a:rPr lang="en-US" b="0" dirty="0" smtClean="0"/>
              <a:t>need fever for 3 days within a 2 week</a:t>
            </a:r>
            <a:r>
              <a:rPr lang="en-US" b="0" baseline="0" dirty="0" smtClean="0"/>
              <a:t> period </a:t>
            </a:r>
          </a:p>
          <a:p>
            <a:r>
              <a:rPr lang="en-US" b="0" baseline="0" dirty="0" smtClean="0"/>
              <a:t>EVANESCENT SALMON COLORED RASH </a:t>
            </a:r>
          </a:p>
          <a:p>
            <a:r>
              <a:rPr lang="en-US" b="0" baseline="0" dirty="0" err="1" smtClean="0"/>
              <a:t>DDx</a:t>
            </a:r>
            <a:r>
              <a:rPr lang="en-US" b="0" baseline="0" dirty="0" smtClean="0"/>
              <a:t>: EBV, CMV, malignancy (PBS, lactate)</a:t>
            </a:r>
          </a:p>
          <a:p>
            <a:endParaRPr lang="en-US" b="1" dirty="0"/>
          </a:p>
        </p:txBody>
      </p:sp>
      <p:sp>
        <p:nvSpPr>
          <p:cNvPr id="4" name="Slide Number Placeholder 3"/>
          <p:cNvSpPr>
            <a:spLocks noGrp="1"/>
          </p:cNvSpPr>
          <p:nvPr>
            <p:ph type="sldNum" sz="quarter" idx="5"/>
          </p:nvPr>
        </p:nvSpPr>
        <p:spPr/>
        <p:txBody>
          <a:bodyPr/>
          <a:lstStyle/>
          <a:p>
            <a:fld id="{19F5D6B5-EBC3-4D7B-9CAD-D223DF6B09BA}" type="slidenum">
              <a:rPr lang="en-US" smtClean="0"/>
              <a:t>12</a:t>
            </a:fld>
            <a:endParaRPr lang="en-US"/>
          </a:p>
        </p:txBody>
      </p:sp>
    </p:spTree>
    <p:extLst>
      <p:ext uri="{BB962C8B-B14F-4D97-AF65-F5344CB8AC3E}">
        <p14:creationId xmlns:p14="http://schemas.microsoft.com/office/powerpoint/2010/main" val="2629307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AAP recommendations are as follows:</a:t>
            </a:r>
          </a:p>
          <a:p>
            <a:pPr lvl="1"/>
            <a:r>
              <a:rPr lang="en-US" i="1" dirty="0">
                <a:effectLst/>
              </a:rPr>
              <a:t>Birth</a:t>
            </a:r>
            <a:r>
              <a:rPr lang="en-US" dirty="0">
                <a:effectLst/>
              </a:rPr>
              <a:t>: cardiac examination / Echo, full examination (clinical, measure all ratios) and eye exam (red reflexes).</a:t>
            </a:r>
          </a:p>
          <a:p>
            <a:pPr lvl="2"/>
            <a:r>
              <a:rPr lang="en-US" dirty="0">
                <a:effectLst/>
              </a:rPr>
              <a:t>Refer to pediatric ophthalmologist in neonatal period to evaluate for lens laxity in confirmed cases.</a:t>
            </a:r>
          </a:p>
          <a:p>
            <a:pPr lvl="2"/>
            <a:r>
              <a:rPr lang="en-US" dirty="0">
                <a:effectLst/>
              </a:rPr>
              <a:t>While cardiac manifestations are rare, echocardiogram should be done at baseline.</a:t>
            </a:r>
          </a:p>
          <a:p>
            <a:pPr lvl="2"/>
            <a:r>
              <a:rPr lang="en-US" dirty="0">
                <a:effectLst/>
              </a:rPr>
              <a:t>Review of diagnosis, examine family to make diagnosis in them, offer referral to support groups etc...</a:t>
            </a:r>
          </a:p>
          <a:p>
            <a:pPr lvl="1"/>
            <a:r>
              <a:rPr lang="en-US" i="1" dirty="0">
                <a:effectLst/>
              </a:rPr>
              <a:t>Infancy:</a:t>
            </a:r>
            <a:r>
              <a:rPr lang="en-US" dirty="0">
                <a:effectLst/>
              </a:rPr>
              <a:t> cardiac examination (clinical) and full exam (clinical, measure all ratios) and anticipatory guidance.</a:t>
            </a:r>
          </a:p>
          <a:p>
            <a:pPr lvl="2"/>
            <a:r>
              <a:rPr lang="en-US" dirty="0">
                <a:effectLst/>
              </a:rPr>
              <a:t>If normal baseline echo has been obtained, no need to repeat until at least 1 year of age.</a:t>
            </a:r>
          </a:p>
          <a:p>
            <a:pPr lvl="2"/>
            <a:r>
              <a:rPr lang="en-US" dirty="0">
                <a:effectLst/>
              </a:rPr>
              <a:t>Ophthalmology is not as critical early on as typically lens dislocation develops over the course of years.</a:t>
            </a:r>
          </a:p>
          <a:p>
            <a:pPr lvl="2"/>
            <a:r>
              <a:rPr lang="en-US" dirty="0">
                <a:effectLst/>
              </a:rPr>
              <a:t>Should be continuing to review surgical risks with connective tissue disease.</a:t>
            </a:r>
          </a:p>
          <a:p>
            <a:pPr lvl="1"/>
            <a:r>
              <a:rPr lang="en-US" i="1" dirty="0">
                <a:effectLst/>
              </a:rPr>
              <a:t>Childhood:</a:t>
            </a:r>
            <a:r>
              <a:rPr lang="en-US" dirty="0">
                <a:effectLst/>
              </a:rPr>
              <a:t> echocardiogram (q1y starting at age 1y), routine eye exam (ophthalmology) and MSK examinations.</a:t>
            </a:r>
          </a:p>
          <a:p>
            <a:pPr lvl="2"/>
            <a:r>
              <a:rPr lang="en-US" dirty="0">
                <a:effectLst/>
              </a:rPr>
              <a:t>Anticipatory guidance should include avoidance of </a:t>
            </a:r>
            <a:r>
              <a:rPr lang="en-US" dirty="0" err="1">
                <a:effectLst/>
              </a:rPr>
              <a:t>strenous</a:t>
            </a:r>
            <a:r>
              <a:rPr lang="en-US" dirty="0">
                <a:effectLst/>
              </a:rPr>
              <a:t> exercise / contact / competitive sports where possible, use of protective eyewear, and symptoms of spontaneous pneumothorax.</a:t>
            </a:r>
          </a:p>
          <a:p>
            <a:pPr lvl="1"/>
            <a:r>
              <a:rPr lang="en-US" i="1" dirty="0">
                <a:effectLst/>
              </a:rPr>
              <a:t>Late childhood:</a:t>
            </a:r>
            <a:r>
              <a:rPr lang="en-US" dirty="0">
                <a:effectLst/>
              </a:rPr>
              <a:t> continue routine echo, ophthalmology, and skeletal examination.</a:t>
            </a:r>
          </a:p>
          <a:p>
            <a:pPr lvl="2"/>
            <a:r>
              <a:rPr lang="en-US" dirty="0">
                <a:effectLst/>
              </a:rPr>
              <a:t>Note that puberty can drastically affect the height and segment ratios, so be aware to watch for complications of rapid limb growth (pain, fractures, etc...).</a:t>
            </a:r>
          </a:p>
          <a:p>
            <a:pPr lvl="2"/>
            <a:r>
              <a:rPr lang="en-US" dirty="0">
                <a:effectLst/>
              </a:rPr>
              <a:t>Anticipatory guidance to child now includes signs of dissection (chest pain etc...) in addition to pneumothorax, participation in sports, working-out etc...</a:t>
            </a:r>
          </a:p>
          <a:p>
            <a:pPr lvl="2"/>
            <a:r>
              <a:rPr lang="en-US" dirty="0">
                <a:effectLst/>
              </a:rPr>
              <a:t>Should consider bone age to consideration use of hormonal methods to advance puberty enough to prevent further progression of linear height.</a:t>
            </a:r>
          </a:p>
          <a:p>
            <a:pPr lvl="1"/>
            <a:r>
              <a:rPr lang="en-US" i="1" dirty="0" err="1">
                <a:effectLst/>
              </a:rPr>
              <a:t>Adolesence</a:t>
            </a:r>
            <a:r>
              <a:rPr lang="en-US" i="1" dirty="0">
                <a:effectLst/>
              </a:rPr>
              <a:t>:</a:t>
            </a:r>
            <a:r>
              <a:rPr lang="en-US" dirty="0">
                <a:effectLst/>
              </a:rPr>
              <a:t> Continue routine echo, ophthalmology, and skeletal examination.</a:t>
            </a:r>
          </a:p>
          <a:p>
            <a:pPr lvl="2"/>
            <a:r>
              <a:rPr lang="en-US" dirty="0">
                <a:effectLst/>
              </a:rPr>
              <a:t>In addition to above, anticipatory planning now includes reproduction / contraception and heritability. </a:t>
            </a:r>
          </a:p>
          <a:p>
            <a:pPr lvl="2"/>
            <a:r>
              <a:rPr lang="en-US" dirty="0">
                <a:effectLst/>
              </a:rPr>
              <a:t/>
            </a:r>
            <a:br>
              <a:rPr lang="en-US" dirty="0">
                <a:effectLst/>
              </a:rPr>
            </a:br>
            <a:endParaRPr lang="en-US" dirty="0">
              <a:effectLst/>
            </a:endParaRPr>
          </a:p>
          <a:p>
            <a:r>
              <a:rPr lang="en-US" dirty="0">
                <a:effectLst/>
              </a:rPr>
              <a:t>The AAP recommendations are tricky: their table states the above, but their physical handout seems to mention that echocardiogram is only needed at birth then again at 13 years of age (and similar for ophthalmologic assessment).</a:t>
            </a:r>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124</a:t>
            </a:fld>
            <a:endParaRPr lang="en-US"/>
          </a:p>
        </p:txBody>
      </p:sp>
    </p:spTree>
    <p:extLst>
      <p:ext uri="{BB962C8B-B14F-4D97-AF65-F5344CB8AC3E}">
        <p14:creationId xmlns:p14="http://schemas.microsoft.com/office/powerpoint/2010/main" val="1804485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asked about EDS, the </a:t>
            </a:r>
            <a:r>
              <a:rPr lang="en-US" dirty="0" err="1"/>
              <a:t>likeliehood</a:t>
            </a:r>
            <a:r>
              <a:rPr lang="en-US" dirty="0"/>
              <a:t> is 99% that they are referring to one of the 3 types above, and most often they are referring to Type III. They will not expect you to know the numbers and types. Just be aware that there is an early onset vascular form that causes the severe viscous ruptures and translucent skin, there is the “classic” form that causes the thin skin, joint laxity, easy bruising, keratotic scars, </a:t>
            </a:r>
            <a:r>
              <a:rPr lang="en-US" dirty="0" err="1"/>
              <a:t>etc</a:t>
            </a:r>
            <a:r>
              <a:rPr lang="en-US" dirty="0"/>
              <a:t>… and then there is the one that causes hypermobility and either nothing else, or very mild features of the “classic” type. </a:t>
            </a:r>
          </a:p>
        </p:txBody>
      </p:sp>
      <p:sp>
        <p:nvSpPr>
          <p:cNvPr id="4" name="Slide Number Placeholder 3"/>
          <p:cNvSpPr>
            <a:spLocks noGrp="1"/>
          </p:cNvSpPr>
          <p:nvPr>
            <p:ph type="sldNum" sz="quarter" idx="5"/>
          </p:nvPr>
        </p:nvSpPr>
        <p:spPr/>
        <p:txBody>
          <a:bodyPr/>
          <a:lstStyle/>
          <a:p>
            <a:fld id="{19F5D6B5-EBC3-4D7B-9CAD-D223DF6B09BA}" type="slidenum">
              <a:rPr lang="en-US" smtClean="0"/>
              <a:t>126</a:t>
            </a:fld>
            <a:endParaRPr lang="en-US"/>
          </a:p>
        </p:txBody>
      </p:sp>
    </p:spTree>
    <p:extLst>
      <p:ext uri="{BB962C8B-B14F-4D97-AF65-F5344CB8AC3E}">
        <p14:creationId xmlns:p14="http://schemas.microsoft.com/office/powerpoint/2010/main" val="8912021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sure if </a:t>
            </a:r>
            <a:r>
              <a:rPr lang="en-US" dirty="0" err="1"/>
              <a:t>Beighton</a:t>
            </a:r>
            <a:r>
              <a:rPr lang="en-US" dirty="0"/>
              <a:t> score is examinable now or on OSCE, but this is extremely important in general and I highly recommend you learn it. It will be more useful to you clinically than the </a:t>
            </a:r>
            <a:r>
              <a:rPr lang="en-US" dirty="0" err="1"/>
              <a:t>Marfans</a:t>
            </a:r>
            <a:r>
              <a:rPr lang="en-US" dirty="0"/>
              <a:t> assessments. </a:t>
            </a:r>
          </a:p>
        </p:txBody>
      </p:sp>
      <p:sp>
        <p:nvSpPr>
          <p:cNvPr id="4" name="Slide Number Placeholder 3"/>
          <p:cNvSpPr>
            <a:spLocks noGrp="1"/>
          </p:cNvSpPr>
          <p:nvPr>
            <p:ph type="sldNum" sz="quarter" idx="5"/>
          </p:nvPr>
        </p:nvSpPr>
        <p:spPr/>
        <p:txBody>
          <a:bodyPr/>
          <a:lstStyle/>
          <a:p>
            <a:fld id="{19F5D6B5-EBC3-4D7B-9CAD-D223DF6B09BA}" type="slidenum">
              <a:rPr lang="en-US" smtClean="0"/>
              <a:t>127</a:t>
            </a:fld>
            <a:endParaRPr lang="en-US"/>
          </a:p>
        </p:txBody>
      </p:sp>
    </p:spTree>
    <p:extLst>
      <p:ext uri="{BB962C8B-B14F-4D97-AF65-F5344CB8AC3E}">
        <p14:creationId xmlns:p14="http://schemas.microsoft.com/office/powerpoint/2010/main" val="36717538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possible score = 9</a:t>
            </a:r>
          </a:p>
          <a:p>
            <a:r>
              <a:rPr lang="en-US" dirty="0"/>
              <a:t> Extension (passive) of 5</a:t>
            </a:r>
            <a:r>
              <a:rPr lang="en-US" baseline="30000" dirty="0"/>
              <a:t>th</a:t>
            </a:r>
            <a:r>
              <a:rPr lang="en-US" dirty="0"/>
              <a:t> MCP &gt;= 90 degrees (1 point each hand)</a:t>
            </a:r>
          </a:p>
          <a:p>
            <a:r>
              <a:rPr lang="en-US" dirty="0"/>
              <a:t> Flexion of wrist + abduction of thumb (passive) to reach the forearm (1 point each hand)</a:t>
            </a:r>
          </a:p>
          <a:p>
            <a:r>
              <a:rPr lang="en-US" dirty="0"/>
              <a:t> Hyperextension of elbow to &gt;= 10 degrees (1 point each elbow)</a:t>
            </a:r>
          </a:p>
          <a:p>
            <a:r>
              <a:rPr lang="en-US" dirty="0"/>
              <a:t> Hyperextension of knees to &gt;= 10 degrees (1 point each knee)</a:t>
            </a:r>
          </a:p>
          <a:p>
            <a:r>
              <a:rPr lang="en-US" dirty="0"/>
              <a:t> Ability to lay palms flat on floor with knees kept straight</a:t>
            </a:r>
          </a:p>
          <a:p>
            <a:endParaRPr lang="en-US" dirty="0"/>
          </a:p>
          <a:p>
            <a:r>
              <a:rPr lang="en-US" dirty="0"/>
              <a:t>It is important to know that the </a:t>
            </a:r>
            <a:r>
              <a:rPr lang="en-US" dirty="0" err="1"/>
              <a:t>Beighton</a:t>
            </a:r>
            <a:r>
              <a:rPr lang="en-US" dirty="0"/>
              <a:t> score is not the be all and end all of hypermobility assessment. </a:t>
            </a:r>
          </a:p>
        </p:txBody>
      </p:sp>
      <p:sp>
        <p:nvSpPr>
          <p:cNvPr id="4" name="Slide Number Placeholder 3"/>
          <p:cNvSpPr>
            <a:spLocks noGrp="1"/>
          </p:cNvSpPr>
          <p:nvPr>
            <p:ph type="sldNum" sz="quarter" idx="5"/>
          </p:nvPr>
        </p:nvSpPr>
        <p:spPr/>
        <p:txBody>
          <a:bodyPr/>
          <a:lstStyle/>
          <a:p>
            <a:fld id="{19F5D6B5-EBC3-4D7B-9CAD-D223DF6B09BA}" type="slidenum">
              <a:rPr lang="en-US" smtClean="0"/>
              <a:t>128</a:t>
            </a:fld>
            <a:endParaRPr lang="en-US"/>
          </a:p>
        </p:txBody>
      </p:sp>
    </p:spTree>
    <p:extLst>
      <p:ext uri="{BB962C8B-B14F-4D97-AF65-F5344CB8AC3E}">
        <p14:creationId xmlns:p14="http://schemas.microsoft.com/office/powerpoint/2010/main" val="3745102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role as the pediatrician: to rule out other conditions that are causing joint pain. A rheumatologist is not, always, necessary for the management of these conditions. We do not follow them, we simply rule out JIA – in practice the most common mimic is ERA. Remember the key ways to distinguish mechanical pain from inflammatory (arthritis) pain:</a:t>
            </a:r>
          </a:p>
          <a:p>
            <a:r>
              <a:rPr lang="en-US" dirty="0"/>
              <a:t> - Inflammatory pain (as in JIA) is typically worse in the mornings, improves with activity / worsens with rest, and is associated with stiffness. Critically, it is very rare for JIA to result in “pain everywhere”. Recall that JIA tends to have patterns: oligoarticular (affecting a few large joints, asymmetrically, usually knees, wrists, and ankles), polyarticular (symmetric pain and stiffness in the hands / feet and neck, sparing the back + hips + shoulders), and ERA (usually associated with morning back pain and stiffness, plantar fasciitis-type symptoms, and focal areas of tenderness at the entheses and nowhere else). </a:t>
            </a:r>
          </a:p>
          <a:p>
            <a:r>
              <a:rPr lang="en-US" dirty="0"/>
              <a:t> </a:t>
            </a:r>
          </a:p>
        </p:txBody>
      </p:sp>
      <p:sp>
        <p:nvSpPr>
          <p:cNvPr id="4" name="Slide Number Placeholder 3"/>
          <p:cNvSpPr>
            <a:spLocks noGrp="1"/>
          </p:cNvSpPr>
          <p:nvPr>
            <p:ph type="sldNum" sz="quarter" idx="5"/>
          </p:nvPr>
        </p:nvSpPr>
        <p:spPr/>
        <p:txBody>
          <a:bodyPr/>
          <a:lstStyle/>
          <a:p>
            <a:fld id="{19F5D6B5-EBC3-4D7B-9CAD-D223DF6B09BA}" type="slidenum">
              <a:rPr lang="en-US" smtClean="0"/>
              <a:t>130</a:t>
            </a:fld>
            <a:endParaRPr lang="en-US"/>
          </a:p>
        </p:txBody>
      </p:sp>
    </p:spTree>
    <p:extLst>
      <p:ext uri="{BB962C8B-B14F-4D97-AF65-F5344CB8AC3E}">
        <p14:creationId xmlns:p14="http://schemas.microsoft.com/office/powerpoint/2010/main" val="39434746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fibromyalgia the first encounter is the most important. You play a key role in the family accepting or declining this diagnosis:</a:t>
            </a:r>
          </a:p>
          <a:p>
            <a:r>
              <a:rPr lang="en-US" dirty="0"/>
              <a:t> - If you suspect FM, even if you are not sure, you should let the family know that non-organic pain is on the differential while you do the work-up. As tempting as it is, if you let them think there is an organic disorder until you rule it out, you give them time to seethe in denial. The patient also becomes more withdrawn and does less activity, which worsens pain. </a:t>
            </a:r>
          </a:p>
          <a:p>
            <a:r>
              <a:rPr lang="en-US" dirty="0"/>
              <a:t> - Irrespective of whether there is another diagnosis you ultimately find, the things that make FM worse (untreated anxiety/depression, poor sleep, lack of exercise) also make all kinds of organic pain worse – for that reason you should make these conservative e recommendations to all patients with pain irrespective of cause (short of there being a clear fracture). </a:t>
            </a:r>
          </a:p>
          <a:p>
            <a:r>
              <a:rPr lang="en-US" dirty="0"/>
              <a:t> - Many family doctors tell their patients to hold off on gym / activity until they rheumatology – DO NOT DO THIS – just think: what diseases am I attempting to manage by telling patient to hold off from activity. 99% of the conditions can be ruled out within 24 hours with plain films, and the rest will improve with activity or be no worse. In fact, if pain is worsening with activity, it is increasingly likely to be functional. </a:t>
            </a:r>
          </a:p>
        </p:txBody>
      </p:sp>
      <p:sp>
        <p:nvSpPr>
          <p:cNvPr id="4" name="Slide Number Placeholder 3"/>
          <p:cNvSpPr>
            <a:spLocks noGrp="1"/>
          </p:cNvSpPr>
          <p:nvPr>
            <p:ph type="sldNum" sz="quarter" idx="5"/>
          </p:nvPr>
        </p:nvSpPr>
        <p:spPr/>
        <p:txBody>
          <a:bodyPr/>
          <a:lstStyle/>
          <a:p>
            <a:fld id="{19F5D6B5-EBC3-4D7B-9CAD-D223DF6B09BA}" type="slidenum">
              <a:rPr lang="en-US" smtClean="0"/>
              <a:t>131</a:t>
            </a:fld>
            <a:endParaRPr lang="en-US"/>
          </a:p>
        </p:txBody>
      </p:sp>
    </p:spTree>
    <p:extLst>
      <p:ext uri="{BB962C8B-B14F-4D97-AF65-F5344CB8AC3E}">
        <p14:creationId xmlns:p14="http://schemas.microsoft.com/office/powerpoint/2010/main" val="42927473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a:r>
            <a:br>
              <a:rPr lang="en-US" dirty="0">
                <a:effectLst/>
              </a:rPr>
            </a:br>
            <a:endParaRPr lang="en-US" dirty="0">
              <a:effectLst/>
            </a:endParaRPr>
          </a:p>
          <a:p>
            <a:r>
              <a:rPr lang="en-US" b="1" dirty="0">
                <a:effectLst/>
              </a:rPr>
              <a:t>Stickler Syndrome:</a:t>
            </a:r>
            <a:r>
              <a:rPr lang="en-US" dirty="0"/>
              <a:t> covered in previous section, his AD/AR disorder related to mutation of Collagen genes [COL2A1 &gt;&gt; COL9A1, STL4]. It is characterized by progressive osteoarthritis (15% by age 20), severe SNHL, and high myopia leading to retinal detachments. The sensory component is what distinguishes it from the MED skeletal </a:t>
            </a:r>
            <a:r>
              <a:rPr lang="en-US" dirty="0" err="1"/>
              <a:t>dysplasias</a:t>
            </a:r>
            <a:r>
              <a:rPr lang="en-US" dirty="0"/>
              <a:t>. Other MSK features include hypermobility, kyphoscoliosis, pectus carinatum, genu </a:t>
            </a:r>
            <a:r>
              <a:rPr lang="en-US" dirty="0" err="1"/>
              <a:t>valgum</a:t>
            </a:r>
            <a:r>
              <a:rPr lang="en-US" dirty="0"/>
              <a:t>, arachnodactyly, and craniofacial features including cleft lip / palate. </a:t>
            </a:r>
          </a:p>
          <a:p>
            <a:r>
              <a:rPr lang="en-US" b="1" dirty="0" err="1">
                <a:effectLst/>
              </a:rPr>
              <a:t>Kniest</a:t>
            </a:r>
            <a:r>
              <a:rPr lang="en-US" b="1" dirty="0">
                <a:effectLst/>
              </a:rPr>
              <a:t> Syndrome / Spondyloepiphyseal Dysplasia Congenita:</a:t>
            </a:r>
            <a:r>
              <a:rPr lang="en-US" dirty="0"/>
              <a:t> these are AD disorders from mutation in COL2A1 (which is also involved in some forms of Stickler syndrome). </a:t>
            </a:r>
            <a:r>
              <a:rPr lang="en-US" dirty="0" err="1"/>
              <a:t>Kniest</a:t>
            </a:r>
            <a:r>
              <a:rPr lang="en-US" dirty="0"/>
              <a:t> characterized by congenital shortening of limbs and trunk, macrocephaly, hip dislocation, kyphoscoliosis, cleft palate, myopia with retinal detachment, SNHL, and enlargement of the joints [resembles Stickler]. SEDC manifests with congenital joint stiffness, short stature, foot deformities (club feet), and severe hip problems. Occasionally immunodeficiency has been reported.</a:t>
            </a:r>
          </a:p>
          <a:p>
            <a:r>
              <a:rPr lang="en-US" b="1" dirty="0">
                <a:effectLst/>
              </a:rPr>
              <a:t>Congenital </a:t>
            </a:r>
            <a:r>
              <a:rPr lang="en-US" b="1" dirty="0" err="1">
                <a:effectLst/>
              </a:rPr>
              <a:t>Contractural</a:t>
            </a:r>
            <a:r>
              <a:rPr lang="en-US" b="1" dirty="0">
                <a:effectLst/>
              </a:rPr>
              <a:t> Arachnodactyly:</a:t>
            </a:r>
            <a:r>
              <a:rPr lang="en-US" dirty="0"/>
              <a:t> this is related to AD mutations of Fibrillin Type II, and manifests with congenital contractures of knees / elbows / PIPs that can improve with time and PT; later on can resemble </a:t>
            </a:r>
            <a:r>
              <a:rPr lang="en-US" dirty="0" err="1"/>
              <a:t>Marfans</a:t>
            </a:r>
            <a:r>
              <a:rPr lang="en-US" dirty="0"/>
              <a:t>, with accelerate growth velocity and long limbs, and occasionally aortic root dilatation.</a:t>
            </a:r>
          </a:p>
          <a:p>
            <a:r>
              <a:rPr lang="en-US" b="1" dirty="0">
                <a:effectLst/>
              </a:rPr>
              <a:t>Homocystinuria:</a:t>
            </a:r>
            <a:r>
              <a:rPr lang="en-US" dirty="0"/>
              <a:t> covered in previous section, this AR mutation of the CBS gene manifests with a Marfanoid body habitus, but inferior myopia (and downward lens dislocation), hypotonia, joint stiffness (not laxity), and later, thromboembolic disease. </a:t>
            </a:r>
          </a:p>
          <a:p>
            <a:r>
              <a:rPr lang="en-US" b="1" dirty="0" err="1">
                <a:effectLst/>
              </a:rPr>
              <a:t>Melorheostosis</a:t>
            </a:r>
            <a:r>
              <a:rPr lang="en-US" b="1" dirty="0">
                <a:effectLst/>
              </a:rPr>
              <a:t>:</a:t>
            </a:r>
            <a:r>
              <a:rPr lang="en-US" dirty="0"/>
              <a:t> a rare, idiopathic, sclerosing bone disease that also causes tight, bound-down skin (resembling scleroderma). Can be associated with intermittent joint pain / swelling, asymmetric growth, Raynaud phenomenon, vascular anomalies, and contractures. Characteristic feature on radiograph is endosteal hyperostosis (later becoming periosteal).</a:t>
            </a:r>
            <a:br>
              <a:rPr lang="en-US" dirty="0"/>
            </a:br>
            <a:endParaRPr lang="en-US" dirty="0"/>
          </a:p>
          <a:p>
            <a:r>
              <a:rPr lang="en-US" b="1" dirty="0">
                <a:effectLst/>
              </a:rPr>
              <a:t>Arthritis Mimics:</a:t>
            </a:r>
            <a:r>
              <a:rPr lang="en-US" dirty="0"/>
              <a:t> several disorders can mimic JIA (while instead being connective tissue disease). Some can even have elevated ESR, morning stiffness, and improvement with NSAIDs. Distinguishing features are a positive family history, consanguinity, absence of antibodies, symmetrical pattern, or with multiple organ involvement. </a:t>
            </a:r>
          </a:p>
          <a:p>
            <a:r>
              <a:rPr lang="en-US" b="1" dirty="0">
                <a:effectLst/>
              </a:rPr>
              <a:t>Dysostosis Multiplex:</a:t>
            </a:r>
            <a:r>
              <a:rPr lang="en-US" dirty="0"/>
              <a:t> categorizes multiple storage disorders (such as mucopolysaccharidoses, </a:t>
            </a:r>
            <a:r>
              <a:rPr lang="en-US" dirty="0" err="1"/>
              <a:t>mucolipidoses</a:t>
            </a:r>
            <a:r>
              <a:rPr lang="en-US" dirty="0"/>
              <a:t>, mannosidosis, </a:t>
            </a:r>
            <a:r>
              <a:rPr lang="en-US" dirty="0" err="1"/>
              <a:t>fucosidosis</a:t>
            </a:r>
            <a:r>
              <a:rPr lang="en-US" dirty="0"/>
              <a:t>, etc...) all of which result in abnormal accumulation of said product due to enzyme deficiency. They variable include corneal clouding, dwarfism, intellectual disability, coarsened features, joint effusions / stiffness, and skeletal dysplasia. Importantly, several have ERT interventions that can salvage phenotype.</a:t>
            </a:r>
          </a:p>
          <a:p>
            <a:r>
              <a:rPr lang="en-US" b="1" dirty="0">
                <a:effectLst/>
              </a:rPr>
              <a:t>Mucopolysaccharidoses:</a:t>
            </a:r>
            <a:r>
              <a:rPr lang="en-US" dirty="0"/>
              <a:t> genetic deficiencies of enzymes involved in metabolism of glycosaminoglycans. Manifest with progressive skeletal dysplasia, coarsening of facial features, and corneal clouding. Contractures of the hand due to thickening of skin (from accumulation) is an early sign. The most well known examples are </a:t>
            </a:r>
            <a:r>
              <a:rPr lang="en-US" b="1" dirty="0">
                <a:effectLst/>
              </a:rPr>
              <a:t>Hurler Syndrome</a:t>
            </a:r>
            <a:r>
              <a:rPr lang="en-US" dirty="0"/>
              <a:t> (Type I), </a:t>
            </a:r>
            <a:r>
              <a:rPr lang="en-US" b="1" dirty="0">
                <a:effectLst/>
              </a:rPr>
              <a:t>Hunter Syndrome</a:t>
            </a:r>
            <a:r>
              <a:rPr lang="en-US" dirty="0"/>
              <a:t> (Type II), and </a:t>
            </a:r>
            <a:r>
              <a:rPr lang="en-US" b="1" dirty="0">
                <a:effectLst/>
              </a:rPr>
              <a:t>Sanfilippo Syndrome</a:t>
            </a:r>
            <a:r>
              <a:rPr lang="en-US" dirty="0"/>
              <a:t> (Type IIIA). The lesser known phenotypes of </a:t>
            </a:r>
            <a:r>
              <a:rPr lang="en-US" b="1" dirty="0" err="1">
                <a:effectLst/>
              </a:rPr>
              <a:t>Morquio</a:t>
            </a:r>
            <a:r>
              <a:rPr lang="en-US" b="1" dirty="0">
                <a:effectLst/>
              </a:rPr>
              <a:t> Syndrome</a:t>
            </a:r>
            <a:r>
              <a:rPr lang="en-US" dirty="0"/>
              <a:t> and </a:t>
            </a:r>
            <a:r>
              <a:rPr lang="en-US" b="1" dirty="0" err="1">
                <a:effectLst/>
              </a:rPr>
              <a:t>Scheie</a:t>
            </a:r>
            <a:r>
              <a:rPr lang="en-US" b="1" dirty="0">
                <a:effectLst/>
              </a:rPr>
              <a:t> Syndrome</a:t>
            </a:r>
            <a:r>
              <a:rPr lang="en-US" dirty="0"/>
              <a:t> can mimic JIA particularly well, as they have only mild dysostosis, with significant diffuse MSK stiffness and oligoarticular effusion. Several joints may be enlarged. Skeletal findings can often be seen. Coarsening is variable and ESR is usually normal. </a:t>
            </a:r>
          </a:p>
          <a:p>
            <a:r>
              <a:rPr lang="en-US" b="1" dirty="0" err="1">
                <a:effectLst/>
              </a:rPr>
              <a:t>Mucolipidoses</a:t>
            </a:r>
            <a:r>
              <a:rPr lang="en-US" b="1" dirty="0">
                <a:effectLst/>
              </a:rPr>
              <a:t>:</a:t>
            </a:r>
            <a:r>
              <a:rPr lang="en-US" dirty="0"/>
              <a:t> genetic deficiency of enzymes involved in metabolism of sphingolipids and glycosaminoglycans, distinguished from above because there is no alteration in urinary glycosaminoglycan excretion. Collectively all 4 subtypes manifest with a spectrum of progressive neurologic and ocular disorders, occasionally with skeletal abnormalities like short stature. </a:t>
            </a:r>
          </a:p>
          <a:p>
            <a:r>
              <a:rPr lang="en-US" b="1" dirty="0">
                <a:effectLst/>
              </a:rPr>
              <a:t>Diastrophic </a:t>
            </a:r>
            <a:r>
              <a:rPr lang="en-US" b="1" dirty="0" err="1">
                <a:effectLst/>
              </a:rPr>
              <a:t>Dysplasias</a:t>
            </a:r>
            <a:r>
              <a:rPr lang="en-US" b="1" dirty="0">
                <a:effectLst/>
              </a:rPr>
              <a:t>:</a:t>
            </a:r>
            <a:r>
              <a:rPr lang="en-US" dirty="0"/>
              <a:t> disorders characterized by short limbs, small chests, enlarged joints (especially knees), and skeletal abnormalities (</a:t>
            </a:r>
            <a:r>
              <a:rPr lang="en-US" dirty="0" err="1"/>
              <a:t>sandle</a:t>
            </a:r>
            <a:r>
              <a:rPr lang="en-US" dirty="0"/>
              <a:t> toe gap, radial dislocation, hitchhiker thumb). They can get </a:t>
            </a:r>
            <a:r>
              <a:rPr lang="en-US" dirty="0" err="1"/>
              <a:t>fracmentation</a:t>
            </a:r>
            <a:r>
              <a:rPr lang="en-US" dirty="0"/>
              <a:t> and calcification of cartilage, leading to swelling / effusions, and eventual fusion in joints like the hands. Calcification of cartilage also occurs in ears, trachea, and chest. </a:t>
            </a:r>
          </a:p>
          <a:p>
            <a:r>
              <a:rPr lang="en-US" b="1" dirty="0">
                <a:effectLst/>
              </a:rPr>
              <a:t>Progressive </a:t>
            </a:r>
            <a:r>
              <a:rPr lang="en-US" b="1" dirty="0" err="1">
                <a:effectLst/>
              </a:rPr>
              <a:t>Pseudorheumatoid</a:t>
            </a:r>
            <a:r>
              <a:rPr lang="en-US" b="1" dirty="0">
                <a:effectLst/>
              </a:rPr>
              <a:t> Arthropathy:</a:t>
            </a:r>
            <a:r>
              <a:rPr lang="en-US" dirty="0"/>
              <a:t> a rare AR disorder presenting in children 3-8 years old, due to mutations in WISP3 gene. Progressive disorder manifesting with joint stiffness / swelling, abnormal gait, weakness, joint space narrowing, and periarticular osteopenia (eventually leading to metaphyseal enlargement, contractures, and kyphoscoliosis). Scheuermann phenotype may be present. Lab features of JIA are absent. </a:t>
            </a:r>
          </a:p>
          <a:p>
            <a:r>
              <a:rPr lang="en-US" b="1" dirty="0" err="1">
                <a:effectLst/>
              </a:rPr>
              <a:t>Camptodactyly</a:t>
            </a:r>
            <a:r>
              <a:rPr lang="en-US" b="1" dirty="0">
                <a:effectLst/>
              </a:rPr>
              <a:t>-Arthropathy-Coxa </a:t>
            </a:r>
            <a:r>
              <a:rPr lang="en-US" b="1" dirty="0" err="1">
                <a:effectLst/>
              </a:rPr>
              <a:t>Vara</a:t>
            </a:r>
            <a:r>
              <a:rPr lang="en-US" b="1" dirty="0">
                <a:effectLst/>
              </a:rPr>
              <a:t>-Pericarditis (CACP) Syndrome:</a:t>
            </a:r>
            <a:r>
              <a:rPr lang="en-US" dirty="0"/>
              <a:t> an AR disorder manifesting with features in name; trigger finger (</a:t>
            </a:r>
            <a:r>
              <a:rPr lang="en-US" dirty="0" err="1"/>
              <a:t>camptodactyly</a:t>
            </a:r>
            <a:r>
              <a:rPr lang="en-US" dirty="0"/>
              <a:t>) is often congenital; arthropathy with significant synovial hypertrophy presents in childhood, and serositis may be severe enough to warrant intervention. In addition to coxa </a:t>
            </a:r>
            <a:r>
              <a:rPr lang="en-US" dirty="0" err="1"/>
              <a:t>vara</a:t>
            </a:r>
            <a:r>
              <a:rPr lang="en-US" dirty="0"/>
              <a:t>, large synovial cysts can often be seen. This is due to a mutation in genes coding proteoglycan-4 (lubricin).</a:t>
            </a:r>
          </a:p>
          <a:p>
            <a:r>
              <a:rPr lang="en-US" b="1" dirty="0">
                <a:effectLst/>
              </a:rPr>
              <a:t>Trichorhinophalangeal syndrome:</a:t>
            </a:r>
            <a:r>
              <a:rPr lang="en-US" dirty="0"/>
              <a:t> AD disorders due to mutations in TRPS1, manifesting with craniofacial and skeletal abnormalities (bulbous nose, short stature, short metacarpals / metatarsals, fragmented femoral heads mimicking LCP). Can also be associated with multiple exostoses.</a:t>
            </a:r>
          </a:p>
          <a:p>
            <a:endParaRPr lang="en-US" dirty="0"/>
          </a:p>
          <a:p>
            <a:r>
              <a:rPr lang="en-US" b="1" dirty="0">
                <a:effectLst/>
              </a:rPr>
              <a:t>Skeletal </a:t>
            </a:r>
            <a:r>
              <a:rPr lang="en-US" b="1" dirty="0" err="1">
                <a:effectLst/>
              </a:rPr>
              <a:t>Dysplasias</a:t>
            </a:r>
            <a:endParaRPr lang="en-US" dirty="0">
              <a:effectLst/>
            </a:endParaRPr>
          </a:p>
          <a:p>
            <a:r>
              <a:rPr lang="en-US" i="1" dirty="0">
                <a:effectLst/>
              </a:rPr>
              <a:t>Definition/Classification:</a:t>
            </a:r>
            <a:r>
              <a:rPr lang="en-US" dirty="0"/>
              <a:t> collectively, the term refers to disorders of the connective tissues that alter the appearance of the radiographic skeleton.</a:t>
            </a:r>
          </a:p>
          <a:p>
            <a:r>
              <a:rPr lang="en-US" dirty="0"/>
              <a:t>There are currently &gt; 400 conditions, divided into 40 groups, based on molecular, biochemical, and radiographic criteria.</a:t>
            </a:r>
          </a:p>
          <a:p>
            <a:r>
              <a:rPr lang="en-US" dirty="0"/>
              <a:t>These include the metaphyseal </a:t>
            </a:r>
            <a:r>
              <a:rPr lang="en-US" dirty="0" err="1"/>
              <a:t>dysplasias</a:t>
            </a:r>
            <a:r>
              <a:rPr lang="en-US" dirty="0"/>
              <a:t>, multiple epiphyseal </a:t>
            </a:r>
            <a:r>
              <a:rPr lang="en-US" dirty="0" err="1"/>
              <a:t>dysplasias</a:t>
            </a:r>
            <a:r>
              <a:rPr lang="en-US" dirty="0"/>
              <a:t>, osteogenesis </a:t>
            </a:r>
            <a:r>
              <a:rPr lang="en-US" dirty="0" err="1"/>
              <a:t>imperfectas</a:t>
            </a:r>
            <a:r>
              <a:rPr lang="en-US" dirty="0"/>
              <a:t>, and more.</a:t>
            </a:r>
          </a:p>
          <a:p>
            <a:r>
              <a:rPr lang="en-US" i="1" dirty="0">
                <a:effectLst/>
              </a:rPr>
              <a:t>Diagnosis:</a:t>
            </a:r>
            <a:r>
              <a:rPr lang="en-US" dirty="0"/>
              <a:t> requires careful review of prenatal, perinatal, postnatal, and family history, along with detailed anthropometrics and physical exam (in order to compare phenotype to OMIM etc...)</a:t>
            </a:r>
          </a:p>
          <a:p>
            <a:r>
              <a:rPr lang="en-US" u="sng" dirty="0">
                <a:effectLst/>
              </a:rPr>
              <a:t>Clinical Features:</a:t>
            </a:r>
            <a:r>
              <a:rPr lang="en-US" dirty="0"/>
              <a:t> dysmorphic features, extremity abnormalities, scleral hue, short stature, etc... are all reasons to consider a skeletal dysplasia.</a:t>
            </a:r>
          </a:p>
          <a:p>
            <a:r>
              <a:rPr lang="en-US" u="sng" dirty="0">
                <a:effectLst/>
              </a:rPr>
              <a:t>Diagnostic Imaging:</a:t>
            </a:r>
            <a:r>
              <a:rPr lang="en-US" dirty="0"/>
              <a:t> the crux of diagnosis - a skeletal survey (lateral skull, lateral T/L spine, thorax, pelvis/hips, long bones, and hands) is required in most patients.</a:t>
            </a:r>
          </a:p>
          <a:p>
            <a:pPr lvl="1"/>
            <a:r>
              <a:rPr lang="en-US" dirty="0"/>
              <a:t>Typically a pattern of abnormalities can be given (epiphyseal, metaphyseal, diaphyseal, or </a:t>
            </a:r>
            <a:r>
              <a:rPr lang="en-US" dirty="0" err="1"/>
              <a:t>spondylo</a:t>
            </a:r>
            <a:r>
              <a:rPr lang="en-US" dirty="0"/>
              <a:t>- abnormalities).</a:t>
            </a:r>
          </a:p>
          <a:p>
            <a:pPr lvl="1"/>
            <a:r>
              <a:rPr lang="en-US" dirty="0"/>
              <a:t>Timing is important; characteristic radiographic features may not be present early, and others may be lost following skeletal maturity.</a:t>
            </a:r>
          </a:p>
          <a:p>
            <a:pPr lvl="1"/>
            <a:r>
              <a:rPr lang="en-US" dirty="0"/>
              <a:t>Advanced imaging is rarely required for diagnosis; however, can help with evaluating complications (i.e. spinal cord compression).</a:t>
            </a:r>
          </a:p>
          <a:p>
            <a:pPr lvl="1"/>
            <a:r>
              <a:rPr lang="en-US" dirty="0"/>
              <a:t>Combined with clinical features, imaging is often enough to provide a diagnosis without additional testing.</a:t>
            </a:r>
          </a:p>
          <a:p>
            <a:r>
              <a:rPr lang="en-US" u="sng" dirty="0">
                <a:effectLst/>
              </a:rPr>
              <a:t>Labs:</a:t>
            </a:r>
            <a:r>
              <a:rPr lang="en-US" dirty="0"/>
              <a:t> biochemical testing important to consider - rule out rickets, mucopolysaccharidoses, </a:t>
            </a:r>
            <a:r>
              <a:rPr lang="en-US" dirty="0" err="1"/>
              <a:t>mucolipidoses</a:t>
            </a:r>
            <a:r>
              <a:rPr lang="en-US" dirty="0"/>
              <a:t>, and chondrodysplasia </a:t>
            </a:r>
            <a:r>
              <a:rPr lang="en-US" dirty="0" err="1"/>
              <a:t>punctata</a:t>
            </a:r>
            <a:r>
              <a:rPr lang="en-US" dirty="0"/>
              <a:t>.</a:t>
            </a:r>
          </a:p>
          <a:p>
            <a:r>
              <a:rPr lang="en-US" u="sng" dirty="0">
                <a:effectLst/>
              </a:rPr>
              <a:t>Histology:</a:t>
            </a:r>
            <a:r>
              <a:rPr lang="en-US" dirty="0"/>
              <a:t> rarely necessary, and most often done as part of autopsy (or in OI to assess response to bisphosphonates). Marrow biopsy can be assessed as surveillance for those linked to malignancy (i.e. Cartilage hair hypoplasia, Schwachman-Diamond).</a:t>
            </a:r>
          </a:p>
          <a:p>
            <a:r>
              <a:rPr lang="en-US" u="sng" dirty="0">
                <a:effectLst/>
              </a:rPr>
              <a:t>Genetics:</a:t>
            </a:r>
            <a:r>
              <a:rPr lang="en-US" dirty="0"/>
              <a:t> molecular genetics is, for the most part, the gold standard of diagnosis if a gene is found; however, clinical diagnosis is triumphant as genetics can be normal in many conditions.  </a:t>
            </a:r>
          </a:p>
          <a:p>
            <a:r>
              <a:rPr lang="en-US" i="1" dirty="0">
                <a:effectLst/>
              </a:rPr>
              <a:t>Management Principles:</a:t>
            </a:r>
            <a:r>
              <a:rPr lang="en-US" dirty="0"/>
              <a:t> some diseases have specific treatment (i.e. osteopetrosis and HSCT) but for the most part these gene-based therapies are ineffective in skeletal dysplasia.</a:t>
            </a:r>
          </a:p>
          <a:p>
            <a:r>
              <a:rPr lang="en-US" dirty="0"/>
              <a:t>In general try to pharmacologically correct physiologic abnormalities (i.e. vitamin D supplementation, bisphosphonates).</a:t>
            </a:r>
          </a:p>
          <a:p>
            <a:r>
              <a:rPr lang="en-US" dirty="0"/>
              <a:t>Rehabilitation is the core of treatment, to manage pain and correct abnormalities where possible.</a:t>
            </a:r>
          </a:p>
          <a:p>
            <a:r>
              <a:rPr lang="en-US" dirty="0"/>
              <a:t>Surgery plays a major role in correcting progressive complications of skeletal </a:t>
            </a:r>
            <a:r>
              <a:rPr lang="en-US" dirty="0" err="1"/>
              <a:t>dysplasias</a:t>
            </a:r>
            <a:r>
              <a:rPr lang="en-US" dirty="0"/>
              <a:t>, though unfortunately relapse rate is high. Procedures range from scoliosis surgery to joint replacement.</a:t>
            </a:r>
          </a:p>
          <a:p>
            <a:r>
              <a:rPr lang="en-US" dirty="0"/>
              <a:t>Other specialists are key (ophthalmologists, ENT, endocrinologists) depending on subtype and associations.</a:t>
            </a:r>
          </a:p>
          <a:p>
            <a:r>
              <a:rPr lang="en-US" dirty="0"/>
              <a:t/>
            </a:r>
            <a:br>
              <a:rPr lang="en-US" dirty="0"/>
            </a:br>
            <a:endParaRPr lang="en-US" dirty="0"/>
          </a:p>
          <a:p>
            <a:r>
              <a:rPr lang="en-US" b="1" dirty="0">
                <a:effectLst/>
              </a:rPr>
              <a:t>Multiple Epiphyseal Dysplasia</a:t>
            </a:r>
            <a:endParaRPr lang="en-US" dirty="0"/>
          </a:p>
          <a:p>
            <a:r>
              <a:rPr lang="en-US" dirty="0"/>
              <a:t>A prototype of skeletal dysplasia, it shares overlapping anomalies of </a:t>
            </a:r>
            <a:r>
              <a:rPr lang="en-US" dirty="0" err="1"/>
              <a:t>physeal</a:t>
            </a:r>
            <a:r>
              <a:rPr lang="en-US" dirty="0"/>
              <a:t> / epiphyseal development. Describes a group of conditions (MED 1-6, familial OCD, recessive Stickler syndrome, familial hip dysplasia, and Lowry-Wood syndrome).</a:t>
            </a:r>
          </a:p>
          <a:p>
            <a:r>
              <a:rPr lang="en-US" i="1" dirty="0">
                <a:effectLst/>
              </a:rPr>
              <a:t>Classification:</a:t>
            </a:r>
            <a:r>
              <a:rPr lang="en-US" dirty="0"/>
              <a:t> characterized by abnormal development of the epiphyses of the appendicular skeleton, with mild or no visible changes in the axial skeleton.</a:t>
            </a:r>
          </a:p>
          <a:p>
            <a:r>
              <a:rPr lang="en-US" i="1" dirty="0">
                <a:effectLst/>
              </a:rPr>
              <a:t>Etiology:</a:t>
            </a:r>
            <a:r>
              <a:rPr lang="en-US" dirty="0"/>
              <a:t> various genetic disorders fall into this class (see above) with gene mutations in COMP, COL9A1-3, DTDST, MATN3, and AGC1 genes. Depending on condition are either AD or AR inheritance.</a:t>
            </a:r>
          </a:p>
          <a:p>
            <a:r>
              <a:rPr lang="en-US" dirty="0"/>
              <a:t>AD forms are more common in general in this category. Most common AR form is MED4.</a:t>
            </a:r>
          </a:p>
          <a:p>
            <a:r>
              <a:rPr lang="en-US" dirty="0"/>
              <a:t>Genetic testing only identifies about half of patients in this category, so diagnosis is very much clinical.</a:t>
            </a:r>
          </a:p>
          <a:p>
            <a:r>
              <a:rPr lang="en-US" i="1" dirty="0">
                <a:effectLst/>
              </a:rPr>
              <a:t>Manifestations:</a:t>
            </a:r>
            <a:endParaRPr lang="en-US" dirty="0"/>
          </a:p>
          <a:p>
            <a:r>
              <a:rPr lang="en-US" u="sng" dirty="0">
                <a:effectLst/>
              </a:rPr>
              <a:t>AD Forms</a:t>
            </a:r>
            <a:r>
              <a:rPr lang="en-US" dirty="0"/>
              <a:t> tend to appear normal at birth (aside from relatively short / broad hands and feet); in early childhood there is a slowing of growth velocity, genu </a:t>
            </a:r>
            <a:r>
              <a:rPr lang="en-US" dirty="0" err="1"/>
              <a:t>valgum</a:t>
            </a:r>
            <a:r>
              <a:rPr lang="en-US" dirty="0"/>
              <a:t>, and pain in hips and knees. Skeletal survey done at this stage may reveal multiple epiphyses with abnormal development and shape, including the femoral heads (which often have multiple ossification centers that give the appearance of LCP). Vertebrae often normal, or have mild endplate irregularity. Some subtypes will also have ligamentous / joint laxity and mild myopathy, vertebral abnormalities, or proximal muscle weakness. All forms develop progressive skeletal impairments (genu </a:t>
            </a:r>
            <a:r>
              <a:rPr lang="en-US" dirty="0" err="1"/>
              <a:t>valgum</a:t>
            </a:r>
            <a:r>
              <a:rPr lang="en-US" dirty="0"/>
              <a:t>, lateral </a:t>
            </a:r>
            <a:r>
              <a:rPr lang="en-US" dirty="0" err="1"/>
              <a:t>hemiepiphysiodesis</a:t>
            </a:r>
            <a:r>
              <a:rPr lang="en-US" dirty="0"/>
              <a:t> of knee, progressive OA).</a:t>
            </a:r>
          </a:p>
          <a:p>
            <a:r>
              <a:rPr lang="en-US" u="sng" dirty="0">
                <a:effectLst/>
              </a:rPr>
              <a:t>AR Forms</a:t>
            </a:r>
            <a:r>
              <a:rPr lang="en-US" dirty="0"/>
              <a:t> (specifically MED-4) have congenital abnormalities manifesting as club feet, and will later develop features of MED. In addition to features above, may also develop recurrent patellar subluxation / dislocation, and a unique finding of a "double-layered patella". Femoral heads are severely affected, with early OA and need for joint replacement in second or third decades of life.</a:t>
            </a:r>
          </a:p>
          <a:p>
            <a:endParaRPr lang="en-US" dirty="0"/>
          </a:p>
          <a:p>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132</a:t>
            </a:fld>
            <a:endParaRPr lang="en-US"/>
          </a:p>
        </p:txBody>
      </p:sp>
    </p:spTree>
    <p:extLst>
      <p:ext uri="{BB962C8B-B14F-4D97-AF65-F5344CB8AC3E}">
        <p14:creationId xmlns:p14="http://schemas.microsoft.com/office/powerpoint/2010/main" val="26292448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Biopsy – </a:t>
            </a:r>
            <a:r>
              <a:rPr lang="en-US" dirty="0" err="1" smtClean="0"/>
              <a:t>Mri</a:t>
            </a:r>
            <a:r>
              <a:rPr lang="en-US" dirty="0" smtClean="0"/>
              <a:t>- EMG – CK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F5D6B5-EBC3-4D7B-9CAD-D223DF6B09BA}" type="slidenum">
              <a:rPr lang="en-US" smtClean="0"/>
              <a:t>136</a:t>
            </a:fld>
            <a:endParaRPr lang="en-US"/>
          </a:p>
        </p:txBody>
      </p:sp>
    </p:spTree>
    <p:extLst>
      <p:ext uri="{BB962C8B-B14F-4D97-AF65-F5344CB8AC3E}">
        <p14:creationId xmlns:p14="http://schemas.microsoft.com/office/powerpoint/2010/main" val="11372002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Key Features of </a:t>
            </a:r>
            <a:r>
              <a:rPr lang="en-US" b="1" dirty="0" err="1">
                <a:effectLst/>
              </a:rPr>
              <a:t>Syndenham</a:t>
            </a:r>
            <a:r>
              <a:rPr lang="en-US" b="1" dirty="0">
                <a:effectLst/>
              </a:rPr>
              <a:t> Chorea:</a:t>
            </a:r>
            <a:r>
              <a:rPr lang="en-US" dirty="0"/>
              <a:t> jerky movements of face / extremities / trunk, absence during sleep, "</a:t>
            </a:r>
            <a:r>
              <a:rPr lang="en-US" dirty="0" err="1"/>
              <a:t>wormian</a:t>
            </a:r>
            <a:r>
              <a:rPr lang="en-US" dirty="0"/>
              <a:t>" tongue that darts about, halting / explosive speech [irregular tone], pronation during arm raise, milkmaids grip [constant contractions during sustained grip], irregular / poor drawing and writing, difficulties with fine motor tasks, emotional lability [frustration more than primary inflammation].  </a:t>
            </a:r>
          </a:p>
        </p:txBody>
      </p:sp>
      <p:sp>
        <p:nvSpPr>
          <p:cNvPr id="4" name="Slide Number Placeholder 3"/>
          <p:cNvSpPr>
            <a:spLocks noGrp="1"/>
          </p:cNvSpPr>
          <p:nvPr>
            <p:ph type="sldNum" sz="quarter" idx="5"/>
          </p:nvPr>
        </p:nvSpPr>
        <p:spPr/>
        <p:txBody>
          <a:bodyPr/>
          <a:lstStyle/>
          <a:p>
            <a:fld id="{19F5D6B5-EBC3-4D7B-9CAD-D223DF6B09BA}" type="slidenum">
              <a:rPr lang="en-US" smtClean="0"/>
              <a:t>138</a:t>
            </a:fld>
            <a:endParaRPr lang="en-US"/>
          </a:p>
        </p:txBody>
      </p:sp>
    </p:spTree>
    <p:extLst>
      <p:ext uri="{BB962C8B-B14F-4D97-AF65-F5344CB8AC3E}">
        <p14:creationId xmlns:p14="http://schemas.microsoft.com/office/powerpoint/2010/main" val="34045438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ESR is</a:t>
            </a:r>
            <a:r>
              <a:rPr lang="en-US" baseline="0" dirty="0" smtClean="0"/>
              <a:t> best </a:t>
            </a:r>
            <a:r>
              <a:rPr lang="en-US" baseline="0" smtClean="0"/>
              <a:t>for lupus: HIGH ESR, low CRP typically </a:t>
            </a:r>
            <a:endParaRPr lang="en-US"/>
          </a:p>
        </p:txBody>
      </p:sp>
      <p:sp>
        <p:nvSpPr>
          <p:cNvPr id="4" name="Slide Number Placeholder 3"/>
          <p:cNvSpPr>
            <a:spLocks noGrp="1"/>
          </p:cNvSpPr>
          <p:nvPr>
            <p:ph type="sldNum" sz="quarter" idx="10"/>
          </p:nvPr>
        </p:nvSpPr>
        <p:spPr/>
        <p:txBody>
          <a:bodyPr/>
          <a:lstStyle/>
          <a:p>
            <a:fld id="{19F5D6B5-EBC3-4D7B-9CAD-D223DF6B09BA}" type="slidenum">
              <a:rPr lang="en-US" smtClean="0"/>
              <a:t>139</a:t>
            </a:fld>
            <a:endParaRPr lang="en-US"/>
          </a:p>
        </p:txBody>
      </p:sp>
    </p:spTree>
    <p:extLst>
      <p:ext uri="{BB962C8B-B14F-4D97-AF65-F5344CB8AC3E}">
        <p14:creationId xmlns:p14="http://schemas.microsoft.com/office/powerpoint/2010/main" val="84320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BONE TENDERNESS</a:t>
            </a:r>
            <a:r>
              <a:rPr lang="en-US" dirty="0" smtClean="0">
                <a:sym typeface="Wingdings"/>
              </a:rPr>
              <a:t></a:t>
            </a:r>
            <a:r>
              <a:rPr lang="en-US" baseline="0" dirty="0" smtClean="0">
                <a:sym typeface="Wingdings"/>
              </a:rPr>
              <a:t> leukemia***** </a:t>
            </a:r>
          </a:p>
          <a:p>
            <a:r>
              <a:rPr lang="en-US" dirty="0" smtClean="0"/>
              <a:t>Biggest differential</a:t>
            </a:r>
            <a:r>
              <a:rPr lang="en-US" baseline="0" dirty="0" smtClean="0"/>
              <a:t> between leukemia and systemic JIA is PLT (high in JIA, low in leukemia) </a:t>
            </a:r>
            <a:endParaRPr lang="en-US" dirty="0"/>
          </a:p>
        </p:txBody>
      </p:sp>
      <p:sp>
        <p:nvSpPr>
          <p:cNvPr id="4" name="Slide Number Placeholder 3"/>
          <p:cNvSpPr>
            <a:spLocks noGrp="1"/>
          </p:cNvSpPr>
          <p:nvPr>
            <p:ph type="sldNum" sz="quarter" idx="5"/>
          </p:nvPr>
        </p:nvSpPr>
        <p:spPr/>
        <p:txBody>
          <a:bodyPr/>
          <a:lstStyle/>
          <a:p>
            <a:fld id="{19F5D6B5-EBC3-4D7B-9CAD-D223DF6B09BA}" type="slidenum">
              <a:rPr lang="en-US" smtClean="0"/>
              <a:t>13</a:t>
            </a:fld>
            <a:endParaRPr lang="en-US"/>
          </a:p>
        </p:txBody>
      </p:sp>
    </p:spTree>
    <p:extLst>
      <p:ext uri="{BB962C8B-B14F-4D97-AF65-F5344CB8AC3E}">
        <p14:creationId xmlns:p14="http://schemas.microsoft.com/office/powerpoint/2010/main" val="3037804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AA40CB4-1899-445D-81B3-4DF6D68FA3C2}" type="datetimeFigureOut">
              <a:rPr lang="en-US" smtClean="0"/>
              <a:t>4/29/2020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213305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A40CB4-1899-445D-81B3-4DF6D68FA3C2}"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259453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AA40CB4-1899-445D-81B3-4DF6D68FA3C2}" type="datetimeFigureOut">
              <a:rPr lang="en-US" smtClean="0"/>
              <a:t>4/29/2020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413473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AA40CB4-1899-445D-81B3-4DF6D68FA3C2}" type="datetimeFigureOut">
              <a:rPr lang="en-US" smtClean="0"/>
              <a:t>4/29/2020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79CF863-6678-4FDB-AB9D-FD6653382A8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0413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AA40CB4-1899-445D-81B3-4DF6D68FA3C2}" type="datetimeFigureOut">
              <a:rPr lang="en-US" smtClean="0"/>
              <a:t>4/29/2020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266289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AA40CB4-1899-445D-81B3-4DF6D68FA3C2}"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182575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AA40CB4-1899-445D-81B3-4DF6D68FA3C2}"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375148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40CB4-1899-445D-81B3-4DF6D68FA3C2}"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299796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AA40CB4-1899-445D-81B3-4DF6D68FA3C2}" type="datetimeFigureOut">
              <a:rPr lang="en-US" smtClean="0"/>
              <a:t>4/29/2020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5543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40CB4-1899-445D-81B3-4DF6D68FA3C2}"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228922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AA40CB4-1899-445D-81B3-4DF6D68FA3C2}" type="datetimeFigureOut">
              <a:rPr lang="en-US" smtClean="0"/>
              <a:t>4/29/2020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214597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40CB4-1899-445D-81B3-4DF6D68FA3C2}"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155486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40CB4-1899-445D-81B3-4DF6D68FA3C2}"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180948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A40CB4-1899-445D-81B3-4DF6D68FA3C2}"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33015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40CB4-1899-445D-81B3-4DF6D68FA3C2}"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302132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A40CB4-1899-445D-81B3-4DF6D68FA3C2}"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363272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A40CB4-1899-445D-81B3-4DF6D68FA3C2}"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9CF863-6678-4FDB-AB9D-FD6653382A82}" type="slidenum">
              <a:rPr lang="en-US" smtClean="0"/>
              <a:t>‹#›</a:t>
            </a:fld>
            <a:endParaRPr lang="en-US"/>
          </a:p>
        </p:txBody>
      </p:sp>
    </p:spTree>
    <p:extLst>
      <p:ext uri="{BB962C8B-B14F-4D97-AF65-F5344CB8AC3E}">
        <p14:creationId xmlns:p14="http://schemas.microsoft.com/office/powerpoint/2010/main" val="64417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A40CB4-1899-445D-81B3-4DF6D68FA3C2}" type="datetimeFigureOut">
              <a:rPr lang="en-US" smtClean="0"/>
              <a:t>4/29/2020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9CF863-6678-4FDB-AB9D-FD6653382A82}" type="slidenum">
              <a:rPr lang="en-US" smtClean="0"/>
              <a:t>‹#›</a:t>
            </a:fld>
            <a:endParaRPr lang="en-US"/>
          </a:p>
        </p:txBody>
      </p:sp>
    </p:spTree>
    <p:extLst>
      <p:ext uri="{BB962C8B-B14F-4D97-AF65-F5344CB8AC3E}">
        <p14:creationId xmlns:p14="http://schemas.microsoft.com/office/powerpoint/2010/main" val="114913482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fontScale="90000"/>
          </a:bodyPr>
          <a:lstStyle/>
          <a:p>
            <a:r>
              <a:rPr lang="en-US" dirty="0"/>
              <a:t>RCC Review: Rheumatology and MSK</a:t>
            </a:r>
          </a:p>
        </p:txBody>
      </p:sp>
      <p:sp>
        <p:nvSpPr>
          <p:cNvPr id="3" name="Subtitle 2">
            <a:extLst>
              <a:ext uri="{FF2B5EF4-FFF2-40B4-BE49-F238E27FC236}">
                <a16:creationId xmlns:a16="http://schemas.microsoft.com/office/drawing/2014/main" xmlns="" id="{7E4B0EE1-9426-4E49-B4B1-7928AC93735F}"/>
              </a:ext>
            </a:extLst>
          </p:cNvPr>
          <p:cNvSpPr>
            <a:spLocks noGrp="1"/>
          </p:cNvSpPr>
          <p:nvPr>
            <p:ph type="subTitle" idx="1"/>
          </p:nvPr>
        </p:nvSpPr>
        <p:spPr/>
        <p:txBody>
          <a:bodyPr>
            <a:normAutofit fontScale="92500" lnSpcReduction="10000"/>
          </a:bodyPr>
          <a:lstStyle/>
          <a:p>
            <a:r>
              <a:rPr lang="en-US" dirty="0"/>
              <a:t>Muhammed Dhalla</a:t>
            </a:r>
          </a:p>
          <a:p>
            <a:r>
              <a:rPr lang="en-US" dirty="0"/>
              <a:t>December 5, 2019</a:t>
            </a:r>
          </a:p>
        </p:txBody>
      </p:sp>
    </p:spTree>
    <p:extLst>
      <p:ext uri="{BB962C8B-B14F-4D97-AF65-F5344CB8AC3E}">
        <p14:creationId xmlns:p14="http://schemas.microsoft.com/office/powerpoint/2010/main" val="339324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Presentation: depends on subtype (but strong similarities)</a:t>
            </a:r>
          </a:p>
          <a:p>
            <a:pPr lvl="1"/>
            <a:r>
              <a:rPr lang="en-US" u="sng" dirty="0"/>
              <a:t>Oligoarticular:</a:t>
            </a:r>
            <a:r>
              <a:rPr lang="en-US" dirty="0"/>
              <a:t> typically presents with asymmetric large joint arthritis of a lower extremity (</a:t>
            </a:r>
            <a:r>
              <a:rPr lang="en-US" b="1" dirty="0"/>
              <a:t>knee 89%, ankle 36%), </a:t>
            </a:r>
            <a:r>
              <a:rPr lang="en-US" dirty="0"/>
              <a:t>usually in a young child (peak age 1-3 years).</a:t>
            </a:r>
          </a:p>
          <a:p>
            <a:pPr lvl="1"/>
            <a:r>
              <a:rPr lang="en-US" u="sng" dirty="0"/>
              <a:t>Polyarticular: </a:t>
            </a:r>
            <a:endParaRPr lang="en-US" dirty="0"/>
          </a:p>
          <a:p>
            <a:pPr lvl="2"/>
            <a:r>
              <a:rPr lang="en-US" u="sng" dirty="0"/>
              <a:t>RF positive:</a:t>
            </a:r>
            <a:r>
              <a:rPr lang="en-US" dirty="0"/>
              <a:t> presents in adolescent females, typically with multiple joints simultaneously, usually as symmetric small joint. </a:t>
            </a:r>
          </a:p>
          <a:p>
            <a:pPr lvl="2"/>
            <a:r>
              <a:rPr lang="en-US" u="sng" dirty="0"/>
              <a:t>RF negative:</a:t>
            </a:r>
            <a:r>
              <a:rPr lang="en-US" dirty="0"/>
              <a:t> bimodal peaks in childhood (1-3 years, F &gt; M) and adolescence (F &gt;&gt; M)</a:t>
            </a:r>
          </a:p>
          <a:p>
            <a:pPr lvl="1"/>
            <a:r>
              <a:rPr lang="en-US" u="sng" dirty="0"/>
              <a:t>Psoriatic:</a:t>
            </a:r>
            <a:r>
              <a:rPr lang="en-US" dirty="0"/>
              <a:t> bimodal peak in infancy (peak 3 years) where it mimics oligoarticular JIA, and in late childhood (10-14 years) where it mimics RF negative or ERA.</a:t>
            </a:r>
          </a:p>
          <a:p>
            <a:pPr lvl="1"/>
            <a:r>
              <a:rPr lang="en-US" u="sng" dirty="0" err="1"/>
              <a:t>Enthesitis</a:t>
            </a:r>
            <a:r>
              <a:rPr lang="en-US" u="sng" dirty="0"/>
              <a:t>-related arthritis:</a:t>
            </a:r>
            <a:r>
              <a:rPr lang="en-US" dirty="0"/>
              <a:t> typically presents as either </a:t>
            </a:r>
            <a:r>
              <a:rPr lang="en-US" dirty="0" err="1"/>
              <a:t>oligoarthritis</a:t>
            </a:r>
            <a:r>
              <a:rPr lang="en-US" dirty="0"/>
              <a:t> of a lower extremity in a preadolescent male, or with chronic insidious lower back pain in an adolescent male (can affect both genders).</a:t>
            </a:r>
          </a:p>
          <a:p>
            <a:pPr lvl="2"/>
            <a:r>
              <a:rPr lang="en-US" dirty="0"/>
              <a:t>Characterized by the presence of </a:t>
            </a:r>
            <a:r>
              <a:rPr lang="en-US" b="1" dirty="0" err="1"/>
              <a:t>Enthesitis</a:t>
            </a:r>
            <a:r>
              <a:rPr lang="en-US" dirty="0"/>
              <a:t>, or tenderness at </a:t>
            </a:r>
            <a:r>
              <a:rPr lang="en-US" dirty="0" err="1"/>
              <a:t>entheseal</a:t>
            </a:r>
            <a:r>
              <a:rPr lang="en-US" dirty="0"/>
              <a:t> insertions. </a:t>
            </a:r>
          </a:p>
        </p:txBody>
      </p:sp>
    </p:spTree>
    <p:extLst>
      <p:ext uri="{BB962C8B-B14F-4D97-AF65-F5344CB8AC3E}">
        <p14:creationId xmlns:p14="http://schemas.microsoft.com/office/powerpoint/2010/main" val="6827498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535849"/>
          </a:xfrm>
        </p:spPr>
        <p:txBody>
          <a:bodyPr>
            <a:normAutofit/>
          </a:bodyPr>
          <a:lstStyle/>
          <a:p>
            <a:r>
              <a:rPr lang="en-US" i="1" dirty="0"/>
              <a:t>Management:</a:t>
            </a:r>
            <a:r>
              <a:rPr lang="en-US" dirty="0"/>
              <a:t> </a:t>
            </a:r>
          </a:p>
          <a:p>
            <a:pPr lvl="1"/>
            <a:r>
              <a:rPr lang="en-US" u="sng" dirty="0"/>
              <a:t>Conservative:</a:t>
            </a:r>
            <a:r>
              <a:rPr lang="en-US" dirty="0"/>
              <a:t> PFAPA is not a life-threatening illness; fevers are not harmful medically. A wait-and-see approach may be desired by the parents. </a:t>
            </a:r>
          </a:p>
          <a:p>
            <a:pPr lvl="2"/>
            <a:r>
              <a:rPr lang="en-US" dirty="0"/>
              <a:t>Ensure that parents are considering best interest of the child. Though the fevers are not medically harmful, the child often misses school and feels miserable. This alone is indication enough for treatment, given the lack of AE with treatment.</a:t>
            </a:r>
          </a:p>
          <a:p>
            <a:pPr lvl="2"/>
            <a:r>
              <a:rPr lang="en-US" dirty="0"/>
              <a:t>Natural history: most children outgrow over 4-8 years, usually before age 10.</a:t>
            </a:r>
          </a:p>
          <a:p>
            <a:pPr lvl="1"/>
            <a:r>
              <a:rPr lang="en-US" u="sng" dirty="0"/>
              <a:t>NSAIDs:</a:t>
            </a:r>
            <a:r>
              <a:rPr lang="en-US" dirty="0"/>
              <a:t> anti-inflammatory dosing of Ibuprofen during episodes is safe / effective.</a:t>
            </a:r>
          </a:p>
          <a:p>
            <a:pPr lvl="1"/>
            <a:r>
              <a:rPr lang="en-US" u="sng" dirty="0"/>
              <a:t>Steroids:</a:t>
            </a:r>
            <a:r>
              <a:rPr lang="en-US" dirty="0"/>
              <a:t> arguably the gold-standard of pharmacotherapy; by definition, PFAPA responds exquisitely well. </a:t>
            </a:r>
          </a:p>
          <a:p>
            <a:pPr lvl="2"/>
            <a:r>
              <a:rPr lang="en-US" dirty="0"/>
              <a:t>Initial dose 0.6-1 mg/kg q12-24h [at first sign of episode]; can increase to 2 mg/kg.</a:t>
            </a:r>
          </a:p>
          <a:p>
            <a:pPr lvl="2"/>
            <a:r>
              <a:rPr lang="en-US" dirty="0"/>
              <a:t>In almost all cases, prednisone will abort fever within 24h and markedly diminish the rest of the symptoms (if they develop at all). </a:t>
            </a:r>
          </a:p>
          <a:p>
            <a:pPr lvl="2"/>
            <a:r>
              <a:rPr lang="en-US" dirty="0"/>
              <a:t>In about 50% of cases, episodes will become more frequent. </a:t>
            </a:r>
          </a:p>
          <a:p>
            <a:pPr marL="914400" lvl="2" indent="0">
              <a:buNone/>
            </a:pPr>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4967404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Management:</a:t>
            </a:r>
            <a:endParaRPr lang="en-US" dirty="0"/>
          </a:p>
          <a:p>
            <a:pPr lvl="1"/>
            <a:r>
              <a:rPr lang="en-US" u="sng" dirty="0"/>
              <a:t>Colchicine:</a:t>
            </a:r>
            <a:r>
              <a:rPr lang="en-US" dirty="0"/>
              <a:t> rarely used, but in select cases can be given as prophylaxis. </a:t>
            </a:r>
          </a:p>
          <a:p>
            <a:pPr lvl="1"/>
            <a:r>
              <a:rPr lang="en-US" u="sng" dirty="0"/>
              <a:t>Cimetidine:</a:t>
            </a:r>
            <a:r>
              <a:rPr lang="en-US" dirty="0"/>
              <a:t> used with variable efficacy, mostly in US; fallen out of favor.</a:t>
            </a:r>
          </a:p>
          <a:p>
            <a:pPr lvl="1"/>
            <a:r>
              <a:rPr lang="en-US" u="sng" dirty="0"/>
              <a:t>Tonsillectomy:</a:t>
            </a:r>
            <a:r>
              <a:rPr lang="en-US" dirty="0"/>
              <a:t> alternate gold-standard in the management of PFAPA</a:t>
            </a:r>
          </a:p>
          <a:p>
            <a:pPr lvl="2"/>
            <a:r>
              <a:rPr lang="en-US" dirty="0"/>
              <a:t>Cochrane meta-analysis in 2014 of 2 studies demonstrated remission or dramatic reduction in episode severity / frequency.</a:t>
            </a:r>
          </a:p>
          <a:p>
            <a:pPr lvl="2"/>
            <a:r>
              <a:rPr lang="en-US" dirty="0"/>
              <a:t>4-fold increased </a:t>
            </a:r>
            <a:r>
              <a:rPr lang="en-US" dirty="0" err="1"/>
              <a:t>likeliehood</a:t>
            </a:r>
            <a:r>
              <a:rPr lang="en-US" dirty="0"/>
              <a:t> of becoming symptom-free; in those who do not become symptom free, average interval increases to 2 months-2 years.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646064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D2EF2F3-FF45-44DA-87FB-080404E3E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4605" y="2193925"/>
            <a:ext cx="7082790" cy="4024313"/>
          </a:xfrm>
        </p:spPr>
      </p:pic>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15112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FMF</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75512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a:bodyPr>
          <a:lstStyle/>
          <a:p>
            <a:r>
              <a:rPr lang="en-US" b="1" dirty="0"/>
              <a:t>Familial Mediterranean Fever:</a:t>
            </a:r>
            <a:r>
              <a:rPr lang="en-US" dirty="0"/>
              <a:t> the most common monogenic fever syndrome</a:t>
            </a:r>
          </a:p>
          <a:p>
            <a:pPr lvl="1"/>
            <a:r>
              <a:rPr lang="en-US" dirty="0"/>
              <a:t>Autosomal recessive mutations in the MEFV gene on chromosome 16p</a:t>
            </a:r>
          </a:p>
          <a:p>
            <a:pPr lvl="1"/>
            <a:r>
              <a:rPr lang="en-US" dirty="0"/>
              <a:t>Most common in Ashkenazi Jewish, Arab, Turkish, and Italian populations.</a:t>
            </a:r>
          </a:p>
          <a:p>
            <a:pPr lvl="1"/>
            <a:r>
              <a:rPr lang="en-US" dirty="0"/>
              <a:t>Onset of disease typically in adolescence or childhood (&gt; 90% start before 20y)</a:t>
            </a:r>
          </a:p>
          <a:p>
            <a:r>
              <a:rPr lang="en-US" i="1" dirty="0"/>
              <a:t>Diagnosis:</a:t>
            </a:r>
            <a:r>
              <a:rPr lang="en-US" dirty="0"/>
              <a:t> typically clinical (recurrent short fevers in right demographic, accompanied by abdominal/chest/skin/joint manifestations.</a:t>
            </a:r>
          </a:p>
          <a:p>
            <a:pPr lvl="1"/>
            <a:r>
              <a:rPr lang="en-US" b="1" dirty="0"/>
              <a:t>Tel </a:t>
            </a:r>
            <a:r>
              <a:rPr lang="en-US" b="1" dirty="0" err="1"/>
              <a:t>Hashomer</a:t>
            </a:r>
            <a:r>
              <a:rPr lang="en-US" b="1" dirty="0"/>
              <a:t> Criteria:</a:t>
            </a:r>
            <a:r>
              <a:rPr lang="en-US" dirty="0"/>
              <a:t> diagnosis with </a:t>
            </a:r>
            <a:r>
              <a:rPr lang="en-US" u="sng" dirty="0"/>
              <a:t>&gt;</a:t>
            </a:r>
            <a:r>
              <a:rPr lang="en-US" dirty="0"/>
              <a:t> 2 major criteria, or 1 major and </a:t>
            </a:r>
            <a:r>
              <a:rPr lang="en-US" u="sng" dirty="0"/>
              <a:t>&gt;</a:t>
            </a:r>
            <a:r>
              <a:rPr lang="en-US" dirty="0"/>
              <a:t> 2 minor:</a:t>
            </a:r>
          </a:p>
          <a:p>
            <a:pPr lvl="2"/>
            <a:r>
              <a:rPr lang="en-US" u="sng" dirty="0"/>
              <a:t>Major:</a:t>
            </a:r>
            <a:r>
              <a:rPr lang="en-US" dirty="0"/>
              <a:t> recurrent fever with serositis, AA-Amyloidosis without predisposing disease, favorable response to colchicine treatment.</a:t>
            </a:r>
          </a:p>
          <a:p>
            <a:pPr lvl="2"/>
            <a:r>
              <a:rPr lang="en-US" u="sng" dirty="0"/>
              <a:t>Minor:</a:t>
            </a:r>
            <a:r>
              <a:rPr lang="en-US" dirty="0"/>
              <a:t> recurrent febrile episodes, </a:t>
            </a:r>
            <a:r>
              <a:rPr lang="en-US" dirty="0">
                <a:solidFill>
                  <a:srgbClr val="FF0000"/>
                </a:solidFill>
              </a:rPr>
              <a:t>erysipelas-like erythema</a:t>
            </a:r>
            <a:r>
              <a:rPr lang="en-US" dirty="0"/>
              <a:t>, FMF in a first-degree relative.</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8023496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Manifestations: </a:t>
            </a:r>
            <a:r>
              <a:rPr lang="en-US" dirty="0"/>
              <a:t>episodes are typically short (6-72h), occur every 4-12 weeks</a:t>
            </a:r>
          </a:p>
          <a:p>
            <a:pPr lvl="1"/>
            <a:r>
              <a:rPr lang="en-US" u="sng" dirty="0"/>
              <a:t>Fever:</a:t>
            </a:r>
            <a:r>
              <a:rPr lang="en-US" dirty="0"/>
              <a:t> typically abrupt onset, &gt; 38C, lasting 6-72 hours.</a:t>
            </a:r>
          </a:p>
          <a:p>
            <a:pPr lvl="1"/>
            <a:r>
              <a:rPr lang="en-US" u="sng" dirty="0"/>
              <a:t>Serositis:</a:t>
            </a:r>
            <a:r>
              <a:rPr lang="en-US" dirty="0"/>
              <a:t> peritonitis &gt;&gt; pleuritis &gt;&gt; pericarditis.</a:t>
            </a:r>
          </a:p>
          <a:p>
            <a:pPr lvl="2"/>
            <a:r>
              <a:rPr lang="en-US" dirty="0"/>
              <a:t>Peritonitis often severe and can mimic appendicitis; multiple case series. </a:t>
            </a:r>
          </a:p>
          <a:p>
            <a:pPr lvl="1"/>
            <a:r>
              <a:rPr lang="en-US" u="sng" dirty="0"/>
              <a:t>Arthropathy:</a:t>
            </a:r>
            <a:r>
              <a:rPr lang="en-US" dirty="0"/>
              <a:t> arthralgia or arthritis, typically oligoarticular, usually self-limited but can linger for a few days after episode terminates.</a:t>
            </a:r>
          </a:p>
          <a:p>
            <a:pPr lvl="1"/>
            <a:r>
              <a:rPr lang="en-US" u="sng" dirty="0"/>
              <a:t>Myalgia:</a:t>
            </a:r>
            <a:r>
              <a:rPr lang="en-US" dirty="0"/>
              <a:t> seen in up to 20%; usually exertional and responsive to NSAIDs</a:t>
            </a:r>
          </a:p>
          <a:p>
            <a:pPr lvl="1"/>
            <a:r>
              <a:rPr lang="en-US" u="sng" dirty="0"/>
              <a:t>Cutaneous:</a:t>
            </a:r>
            <a:r>
              <a:rPr lang="en-US" dirty="0"/>
              <a:t> a macular, </a:t>
            </a:r>
            <a:r>
              <a:rPr lang="en-US" dirty="0" err="1"/>
              <a:t>erysipeloid</a:t>
            </a:r>
            <a:r>
              <a:rPr lang="en-US" dirty="0"/>
              <a:t> rash is common, usually during fever, most often affecting the foot and leg. May rashes are, however, described. </a:t>
            </a:r>
            <a:endParaRPr lang="en-US" u="sng"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341826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i="1" dirty="0"/>
              <a:t>Investigations:</a:t>
            </a:r>
            <a:r>
              <a:rPr lang="en-US" dirty="0"/>
              <a:t> As before, investigations are mostly to rule out other diseases.</a:t>
            </a:r>
          </a:p>
          <a:p>
            <a:pPr lvl="1"/>
            <a:r>
              <a:rPr lang="en-US" dirty="0"/>
              <a:t>Inflammatory markers and CBC suggest inflammation; SAA usually high. </a:t>
            </a:r>
          </a:p>
          <a:p>
            <a:pPr lvl="1"/>
            <a:r>
              <a:rPr lang="en-US" dirty="0"/>
              <a:t>SAA can be elevated between episodes, and is a marker of severity. CRP can also be, but this is quite uncommon in NA populations.</a:t>
            </a:r>
          </a:p>
          <a:p>
            <a:pPr lvl="1"/>
            <a:r>
              <a:rPr lang="en-US" dirty="0"/>
              <a:t>Genetic testing highly reliable; in practice will often do a gene panel however. </a:t>
            </a:r>
          </a:p>
          <a:p>
            <a:r>
              <a:rPr lang="en-US" i="1" dirty="0"/>
              <a:t>Management:</a:t>
            </a:r>
            <a:r>
              <a:rPr lang="en-US" i="1" u="sng" dirty="0"/>
              <a:t> </a:t>
            </a:r>
            <a:endParaRPr lang="en-US" dirty="0"/>
          </a:p>
          <a:p>
            <a:pPr lvl="1"/>
            <a:r>
              <a:rPr lang="en-US" b="1" dirty="0"/>
              <a:t>Colchicine</a:t>
            </a:r>
            <a:r>
              <a:rPr lang="en-US" dirty="0"/>
              <a:t> is the gold standard first line treatment, has extremely few side-effects, and is limited in dosing only by GI intolerance. Marked improvement in 95%, and near-remission in 75%. </a:t>
            </a:r>
          </a:p>
          <a:p>
            <a:pPr lvl="1"/>
            <a:r>
              <a:rPr lang="en-US" b="1" dirty="0"/>
              <a:t>Anti-IL1 Biologics</a:t>
            </a:r>
            <a:r>
              <a:rPr lang="en-US" dirty="0"/>
              <a:t> are successful in refractory disease (Anakinra, Canakinumab).</a:t>
            </a:r>
          </a:p>
          <a:p>
            <a:r>
              <a:rPr lang="en-US" i="1" dirty="0"/>
              <a:t>Long Term:</a:t>
            </a:r>
            <a:r>
              <a:rPr lang="en-US" dirty="0"/>
              <a:t> life-long disease / treatment; in pre-colchicine era, rate of amyloidosis was ~ 40%, with majority requiring renal transplant by age 40. </a:t>
            </a:r>
            <a:endParaRPr lang="en-US" i="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2443430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Other Fever Syndromes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11252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663440"/>
          </a:xfrm>
        </p:spPr>
        <p:txBody>
          <a:bodyPr>
            <a:normAutofit lnSpcReduction="10000"/>
          </a:bodyPr>
          <a:lstStyle/>
          <a:p>
            <a:r>
              <a:rPr lang="en-US" b="1" dirty="0"/>
              <a:t>TNF-Receptor Associated Periodic Syndrome (TRAPS):</a:t>
            </a:r>
            <a:r>
              <a:rPr lang="en-US" dirty="0"/>
              <a:t> autosomal </a:t>
            </a:r>
            <a:r>
              <a:rPr lang="en-US" dirty="0" err="1"/>
              <a:t>domintant</a:t>
            </a:r>
            <a:r>
              <a:rPr lang="en-US" dirty="0"/>
              <a:t> mutation of the TNFRSF1A gene on chromosome 12, seen in multiple ethnicities but most common in Northern Europeans and Irish populations. Manifests with </a:t>
            </a:r>
            <a:r>
              <a:rPr lang="en-US" u="sng" dirty="0"/>
              <a:t>prolonged fevers</a:t>
            </a:r>
            <a:r>
              <a:rPr lang="en-US" dirty="0"/>
              <a:t> (1-4 weeks) of variable intensity, and a distinctive </a:t>
            </a:r>
            <a:r>
              <a:rPr lang="en-US" u="sng" dirty="0"/>
              <a:t>migratory macular erythema with myalgia</a:t>
            </a:r>
            <a:r>
              <a:rPr lang="en-US" dirty="0"/>
              <a:t>. Mimics cellulitis. Often also have </a:t>
            </a:r>
            <a:r>
              <a:rPr lang="en-US" u="sng" dirty="0"/>
              <a:t>conjunctivitis</a:t>
            </a:r>
            <a:r>
              <a:rPr lang="en-US" dirty="0"/>
              <a:t>, and can have serositis and arthritis. </a:t>
            </a:r>
          </a:p>
          <a:p>
            <a:r>
              <a:rPr lang="en-US" b="1" dirty="0"/>
              <a:t>Hyper </a:t>
            </a:r>
            <a:r>
              <a:rPr lang="en-US" b="1" dirty="0" err="1"/>
              <a:t>IgD</a:t>
            </a:r>
            <a:r>
              <a:rPr lang="en-US" b="1" dirty="0"/>
              <a:t> Syndrome / </a:t>
            </a:r>
            <a:r>
              <a:rPr lang="en-US" b="1" dirty="0" err="1"/>
              <a:t>Mevalonic</a:t>
            </a:r>
            <a:r>
              <a:rPr lang="en-US" b="1" dirty="0"/>
              <a:t> Aciduria:</a:t>
            </a:r>
            <a:r>
              <a:rPr lang="en-US" dirty="0"/>
              <a:t> autosomal recessive condition of the MVK gene, resulting in decreased synthesis of MK, which results in inability to convert </a:t>
            </a:r>
            <a:r>
              <a:rPr lang="en-US" dirty="0" err="1"/>
              <a:t>mevalonic</a:t>
            </a:r>
            <a:r>
              <a:rPr lang="en-US" dirty="0"/>
              <a:t> acid. Total lack of function results in the metabolic disorder of MA (rarely have fevers; often have neurodevelopmental phenotype). Partial function results in fever syndrome. Onset </a:t>
            </a:r>
            <a:r>
              <a:rPr lang="en-US" u="sng" dirty="0"/>
              <a:t>before 6 months</a:t>
            </a:r>
            <a:r>
              <a:rPr lang="en-US" dirty="0"/>
              <a:t>, with </a:t>
            </a:r>
            <a:r>
              <a:rPr lang="en-US" u="sng" dirty="0"/>
              <a:t>moderate fever duration</a:t>
            </a:r>
            <a:r>
              <a:rPr lang="en-US" dirty="0"/>
              <a:t> (3-7 days) every 1-2 months. Often accompanied by </a:t>
            </a:r>
            <a:r>
              <a:rPr lang="en-US" u="sng" dirty="0"/>
              <a:t>variable rash, LN/Splenomegaly, </a:t>
            </a:r>
            <a:r>
              <a:rPr lang="en-US" dirty="0"/>
              <a:t>and </a:t>
            </a:r>
            <a:r>
              <a:rPr lang="en-US" u="sng" dirty="0"/>
              <a:t>headaches.</a:t>
            </a:r>
            <a:r>
              <a:rPr lang="en-US" dirty="0"/>
              <a:t> In spite of name, </a:t>
            </a:r>
            <a:r>
              <a:rPr lang="en-US" dirty="0" err="1"/>
              <a:t>IgD</a:t>
            </a:r>
            <a:r>
              <a:rPr lang="en-US" dirty="0"/>
              <a:t> not specific – diagnosed genetically and (during episodes) by urine organic acid profile showing elevation in level of </a:t>
            </a:r>
            <a:r>
              <a:rPr lang="en-US" dirty="0" err="1"/>
              <a:t>mevalonic</a:t>
            </a:r>
            <a:r>
              <a:rPr lang="en-US" dirty="0"/>
              <a:t> acid.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2679220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663440"/>
          </a:xfrm>
        </p:spPr>
        <p:txBody>
          <a:bodyPr>
            <a:normAutofit fontScale="92500" lnSpcReduction="10000"/>
          </a:bodyPr>
          <a:lstStyle/>
          <a:p>
            <a:r>
              <a:rPr lang="en-US" b="1" dirty="0" err="1"/>
              <a:t>Cryopyrinopathies</a:t>
            </a:r>
            <a:r>
              <a:rPr lang="en-US" b="1" dirty="0"/>
              <a:t>:</a:t>
            </a:r>
            <a:r>
              <a:rPr lang="en-US" dirty="0"/>
              <a:t> set of 3 distinct diseases all caused by autosomal dominant mutations in NLRP3 gene. </a:t>
            </a:r>
          </a:p>
          <a:p>
            <a:pPr lvl="1"/>
            <a:r>
              <a:rPr lang="en-US" u="sng" dirty="0"/>
              <a:t>FCAS:</a:t>
            </a:r>
            <a:r>
              <a:rPr lang="en-US" dirty="0"/>
              <a:t> Familial cold autoinflammatory syndrome; most common; manifests with recurrent, self-limited episodes of (non-</a:t>
            </a:r>
            <a:r>
              <a:rPr lang="en-US" dirty="0" err="1"/>
              <a:t>prutitic</a:t>
            </a:r>
            <a:r>
              <a:rPr lang="en-US" dirty="0"/>
              <a:t>) cold-induced urticaria, fever, arthralgia and (sometimes) conjunctivitis. Onset ~ 1-2 hours after exposure, lasts &lt; 24 hours. Unlike cold-induced urticaria, response is generalized. </a:t>
            </a:r>
          </a:p>
          <a:p>
            <a:pPr lvl="1"/>
            <a:r>
              <a:rPr lang="en-US" u="sng" dirty="0"/>
              <a:t>MWS:</a:t>
            </a:r>
            <a:r>
              <a:rPr lang="en-US" dirty="0"/>
              <a:t> Muckle-Wells Syndrome; more severe variant; manifests with recurrent fever, (non-pruritic) urticaria, arthralgia, and (sometimes) conjunctivitis. </a:t>
            </a:r>
            <a:r>
              <a:rPr lang="en-US" b="1" dirty="0"/>
              <a:t>Major distinction</a:t>
            </a:r>
            <a:r>
              <a:rPr lang="en-US" dirty="0"/>
              <a:t> is this subset develops SNHL** and has 25% risk of amyloidosis.</a:t>
            </a:r>
          </a:p>
          <a:p>
            <a:pPr lvl="2"/>
            <a:r>
              <a:rPr lang="en-US" dirty="0"/>
              <a:t>This is extremely important in real life – the SNHL is reversible, if treated early. This single condition is why you always ask about </a:t>
            </a:r>
            <a:r>
              <a:rPr lang="en-US" dirty="0" err="1"/>
              <a:t>FHx</a:t>
            </a:r>
            <a:r>
              <a:rPr lang="en-US" dirty="0"/>
              <a:t> of SNHL. You can diagnose it early and treat and save their hearing for life. </a:t>
            </a:r>
          </a:p>
          <a:p>
            <a:pPr lvl="1"/>
            <a:r>
              <a:rPr lang="en-US" u="sng" dirty="0"/>
              <a:t>NOMID:</a:t>
            </a:r>
            <a:r>
              <a:rPr lang="en-US" dirty="0"/>
              <a:t> Neonatal onset multisystem inflammatory disorder; most severe; presents in neonatal period as episodic fevers, rashes, severe neurologic disease (meningitis, hydrocephaly, uveitis, optic disc edema, SNHL). Up to 2/3 develop a severe deforming arthritis. Mortality is high.</a:t>
            </a:r>
          </a:p>
          <a:p>
            <a:pPr lvl="2"/>
            <a:r>
              <a:rPr lang="en-US" dirty="0"/>
              <a:t>Consider this diagnosis in a neonate with refractory, culture-negative sepsis and high CRP.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11585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pic>
        <p:nvPicPr>
          <p:cNvPr id="5" name="Content Placeholder 4">
            <a:extLst>
              <a:ext uri="{FF2B5EF4-FFF2-40B4-BE49-F238E27FC236}">
                <a16:creationId xmlns:a16="http://schemas.microsoft.com/office/drawing/2014/main" xmlns="" id="{0A9D6F98-2306-42AB-87FA-88D2411248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3853" y="2193925"/>
            <a:ext cx="7624293" cy="4024313"/>
          </a:xfrm>
        </p:spPr>
      </p:pic>
    </p:spTree>
    <p:extLst>
      <p:ext uri="{BB962C8B-B14F-4D97-AF65-F5344CB8AC3E}">
        <p14:creationId xmlns:p14="http://schemas.microsoft.com/office/powerpoint/2010/main" val="16825452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DIRA:</a:t>
            </a:r>
            <a:r>
              <a:rPr lang="en-US" dirty="0"/>
              <a:t> Deficiency of the IL-1 Receptor Antagonist; relatively newly described fever syndrome that presents in neonatal period, manifesting with multifocal sterile osteolytic bone lesions (which cause pain, irritability, poor feeding). May also develop pustular rashes and fevers. Inflammatory markers high. Can achieve full remission with Anakinra. </a:t>
            </a:r>
          </a:p>
          <a:p>
            <a:r>
              <a:rPr lang="en-US" b="1" dirty="0"/>
              <a:t>DADA2:</a:t>
            </a:r>
            <a:r>
              <a:rPr lang="en-US" dirty="0"/>
              <a:t> Deficiency of Adenosine Deaminase 2; relatively newly described autoinflammatory syndrome, this one mimics PAN and results in infantile strokes, along with recurrent fevers and livedoid rash. </a:t>
            </a:r>
          </a:p>
          <a:p>
            <a:r>
              <a:rPr lang="en-US" b="1" dirty="0" err="1"/>
              <a:t>Aicardie-Goutieres</a:t>
            </a:r>
            <a:r>
              <a:rPr lang="en-US" b="1" dirty="0"/>
              <a:t> Syndrome:</a:t>
            </a:r>
            <a:r>
              <a:rPr lang="en-US" dirty="0"/>
              <a:t> disease resulting in chilblains, CNS calcifications, and progressive neurodevelopmental decline.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0746289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CRMO</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3738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Chronic Recurrent Multifocal Osteomyelitis</a:t>
            </a:r>
          </a:p>
          <a:p>
            <a:pPr lvl="1"/>
            <a:r>
              <a:rPr lang="en-US" dirty="0"/>
              <a:t>Sometimes referred to as CNO (chronic non-bacterial osteomyelitis) to denote the fact that it is not, necessarily, recurrent or multifocal in all cases. </a:t>
            </a:r>
          </a:p>
          <a:p>
            <a:pPr lvl="1"/>
            <a:r>
              <a:rPr lang="en-US" dirty="0"/>
              <a:t>Peak age of diagnosis 7-12 years, often with protracted pre-diagnostic phase. </a:t>
            </a:r>
          </a:p>
          <a:p>
            <a:pPr lvl="1"/>
            <a:r>
              <a:rPr lang="en-US" dirty="0"/>
              <a:t>Associated with several other diseases including:</a:t>
            </a:r>
          </a:p>
          <a:p>
            <a:pPr lvl="2"/>
            <a:r>
              <a:rPr lang="en-US" dirty="0"/>
              <a:t>Severe acne</a:t>
            </a:r>
          </a:p>
          <a:p>
            <a:pPr lvl="2"/>
            <a:r>
              <a:rPr lang="en-US" dirty="0"/>
              <a:t>Psoriasis</a:t>
            </a:r>
          </a:p>
          <a:p>
            <a:pPr lvl="2"/>
            <a:r>
              <a:rPr lang="en-US" dirty="0"/>
              <a:t>Spondyloarthropathy</a:t>
            </a:r>
          </a:p>
          <a:p>
            <a:pPr lvl="2"/>
            <a:r>
              <a:rPr lang="en-US" dirty="0"/>
              <a:t>IBD</a:t>
            </a:r>
          </a:p>
          <a:p>
            <a:pPr lvl="1"/>
            <a:r>
              <a:rPr lang="en-US" dirty="0"/>
              <a:t>May be a limited phenotype of </a:t>
            </a:r>
            <a:r>
              <a:rPr lang="en-US" b="1" dirty="0"/>
              <a:t>SAPHO</a:t>
            </a:r>
            <a:r>
              <a:rPr lang="en-US" dirty="0"/>
              <a:t>, and adult diagnosis with similar lesions.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3495916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Manifestations:</a:t>
            </a:r>
            <a:r>
              <a:rPr lang="en-US" dirty="0"/>
              <a:t> Bone pain or pathologic fracture (less often, incidental).</a:t>
            </a:r>
          </a:p>
          <a:p>
            <a:pPr lvl="1"/>
            <a:r>
              <a:rPr lang="en-US" dirty="0"/>
              <a:t>Bone lesions are most common in the tibia, fibula, femur; less common (though still &gt; 20%) and more specific are pelvis, clavicle, and mandible. </a:t>
            </a:r>
          </a:p>
          <a:p>
            <a:pPr lvl="1"/>
            <a:r>
              <a:rPr lang="en-US" dirty="0"/>
              <a:t>Bone lesions can present as unifocal or multifocal; in the world of whole body scans, it is not uncommon to find additional asymptomatic lesions. </a:t>
            </a:r>
          </a:p>
          <a:p>
            <a:pPr lvl="1"/>
            <a:r>
              <a:rPr lang="en-US" dirty="0"/>
              <a:t>Bone lesions in the vertebrae often present as pathologic compression fracture (unless they are picked up incidentally). </a:t>
            </a:r>
          </a:p>
          <a:p>
            <a:pPr lvl="1"/>
            <a:r>
              <a:rPr lang="en-US" dirty="0"/>
              <a:t>Some patients may have constitutional symptoms and low grade fevers; however, these patients unequivocally need to be seen by oncology and orthopedics, and have a histologic evaluation for malignancy.</a:t>
            </a:r>
          </a:p>
          <a:p>
            <a:pPr lvl="1"/>
            <a:endParaRPr lang="en-US" i="1" dirty="0"/>
          </a:p>
        </p:txBody>
      </p:sp>
      <p:sp>
        <p:nvSpPr>
          <p:cNvPr id="4" name="Title 1">
            <a:extLst>
              <a:ext uri="{FF2B5EF4-FFF2-40B4-BE49-F238E27FC236}">
                <a16:creationId xmlns:a16="http://schemas.microsoft.com/office/drawing/2014/main" xmlns="" id="{A279ABCB-F136-40ED-8863-32474BCEDC83}"/>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2213691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0AD025E-C28A-40B1-8D77-44657FD053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12150"/>
            <a:ext cx="10820400" cy="3987862"/>
          </a:xfrm>
        </p:spPr>
      </p:pic>
      <p:sp>
        <p:nvSpPr>
          <p:cNvPr id="4" name="Title 1">
            <a:extLst>
              <a:ext uri="{FF2B5EF4-FFF2-40B4-BE49-F238E27FC236}">
                <a16:creationId xmlns:a16="http://schemas.microsoft.com/office/drawing/2014/main" xmlns="" id="{A279ABCB-F136-40ED-8863-32474BCEDC83}"/>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7372349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355096"/>
          </a:xfrm>
        </p:spPr>
        <p:txBody>
          <a:bodyPr>
            <a:normAutofit/>
          </a:bodyPr>
          <a:lstStyle/>
          <a:p>
            <a:r>
              <a:rPr lang="en-US" i="1" dirty="0"/>
              <a:t>Imaging:</a:t>
            </a:r>
            <a:r>
              <a:rPr lang="en-US" dirty="0"/>
              <a:t> lesions can be seen on any modality.</a:t>
            </a:r>
          </a:p>
          <a:p>
            <a:pPr lvl="1"/>
            <a:r>
              <a:rPr lang="en-US" u="sng" dirty="0"/>
              <a:t>Plain Films:</a:t>
            </a:r>
            <a:r>
              <a:rPr lang="en-US" dirty="0"/>
              <a:t> shows a mixed osteolytic and sclerotic lesion (though goes through phases) with cortical thickening; occasionally see periosteal reaction. Can be indistinguishable from leukemia. Will evolve over years.</a:t>
            </a:r>
          </a:p>
          <a:p>
            <a:pPr lvl="1"/>
            <a:r>
              <a:rPr lang="en-US" u="sng" dirty="0"/>
              <a:t>Bone Scan:</a:t>
            </a:r>
            <a:r>
              <a:rPr lang="en-US" dirty="0"/>
              <a:t> lesions always have increased uptake and this is an excellent modality to pick up asymptomatic sites. </a:t>
            </a:r>
          </a:p>
          <a:p>
            <a:pPr lvl="1"/>
            <a:r>
              <a:rPr lang="en-US" u="sng" dirty="0"/>
              <a:t>MRI:</a:t>
            </a:r>
            <a:r>
              <a:rPr lang="en-US" dirty="0"/>
              <a:t> local MRI is the gold-standard to diagnose CRMO on imaging; whole-body MRI is used in selective institutions in Canada (including Calgary) to identify asymptomatic sites. </a:t>
            </a:r>
          </a:p>
          <a:p>
            <a:r>
              <a:rPr lang="en-US" dirty="0"/>
              <a:t>There is debate as to whether it is necessary to look for asymptomatic sites. Most people would agree that checking the spine is critical, as presence of lesions here often indicates more aggressive therapy. Other treatments are all systemic, so argument to be made for less investigation. </a:t>
            </a:r>
          </a:p>
        </p:txBody>
      </p:sp>
      <p:sp>
        <p:nvSpPr>
          <p:cNvPr id="4" name="Title 1">
            <a:extLst>
              <a:ext uri="{FF2B5EF4-FFF2-40B4-BE49-F238E27FC236}">
                <a16:creationId xmlns:a16="http://schemas.microsoft.com/office/drawing/2014/main" xmlns="" id="{A279ABCB-F136-40ED-8863-32474BCEDC83}"/>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2081411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Investigations:</a:t>
            </a:r>
          </a:p>
          <a:p>
            <a:pPr lvl="1"/>
            <a:r>
              <a:rPr lang="en-US" u="sng" dirty="0"/>
              <a:t>Labs:</a:t>
            </a:r>
            <a:r>
              <a:rPr lang="en-US" dirty="0"/>
              <a:t> typically have elevated ESR, CBC, +/- platelets. Mainly look for cytopenia to help in evaluation for malignancy.</a:t>
            </a:r>
          </a:p>
          <a:p>
            <a:pPr lvl="1"/>
            <a:r>
              <a:rPr lang="en-US" u="sng" dirty="0"/>
              <a:t>Histology:</a:t>
            </a:r>
            <a:r>
              <a:rPr lang="en-US" dirty="0"/>
              <a:t> it is not uncommon for a bone biopsy to be required in these patients to definitively rule out infiltrative and primary bone tumors. Clinical criteria have been developed to help save on biopsies. In general the things that make CRMO more likely than malignancy or infection are:</a:t>
            </a:r>
          </a:p>
          <a:p>
            <a:pPr lvl="2"/>
            <a:r>
              <a:rPr lang="en-US" dirty="0"/>
              <a:t>Presence of multiple, non-contiguous lesions.</a:t>
            </a:r>
          </a:p>
          <a:p>
            <a:pPr lvl="2"/>
            <a:r>
              <a:rPr lang="en-US" dirty="0"/>
              <a:t>Presence in the clavicle or mandible.</a:t>
            </a:r>
          </a:p>
          <a:p>
            <a:pPr lvl="2"/>
            <a:r>
              <a:rPr lang="en-US" dirty="0"/>
              <a:t>Particular radiographic features (marginal sclerosis).</a:t>
            </a:r>
          </a:p>
          <a:p>
            <a:pPr lvl="2"/>
            <a:r>
              <a:rPr lang="en-US" dirty="0"/>
              <a:t>Normal CBC and elevated CRP.</a:t>
            </a:r>
          </a:p>
          <a:p>
            <a:pPr lvl="2"/>
            <a:r>
              <a:rPr lang="en-US" dirty="0"/>
              <a:t>Absence of a fever.</a:t>
            </a:r>
          </a:p>
        </p:txBody>
      </p:sp>
      <p:sp>
        <p:nvSpPr>
          <p:cNvPr id="4" name="Title 1">
            <a:extLst>
              <a:ext uri="{FF2B5EF4-FFF2-40B4-BE49-F238E27FC236}">
                <a16:creationId xmlns:a16="http://schemas.microsoft.com/office/drawing/2014/main" xmlns="" id="{A279ABCB-F136-40ED-8863-32474BCEDC83}"/>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074936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Differential Diagnosis:</a:t>
            </a:r>
            <a:r>
              <a:rPr lang="en-US" dirty="0"/>
              <a:t> this the most likely thing they will test you on.</a:t>
            </a:r>
          </a:p>
          <a:p>
            <a:pPr lvl="1"/>
            <a:r>
              <a:rPr lang="en-US" dirty="0"/>
              <a:t>Infection: osteomyelitis (particularly chronic – TB, </a:t>
            </a:r>
            <a:r>
              <a:rPr lang="en-US" dirty="0" err="1"/>
              <a:t>etc</a:t>
            </a:r>
            <a:r>
              <a:rPr lang="en-US" dirty="0"/>
              <a:t>…)</a:t>
            </a:r>
          </a:p>
          <a:p>
            <a:pPr lvl="1"/>
            <a:r>
              <a:rPr lang="en-US" dirty="0"/>
              <a:t>Malignancy: leukemia, osteosarcoma, </a:t>
            </a:r>
            <a:r>
              <a:rPr lang="en-US" dirty="0" err="1"/>
              <a:t>Ewings</a:t>
            </a:r>
            <a:r>
              <a:rPr lang="en-US" dirty="0"/>
              <a:t>, LHC</a:t>
            </a:r>
          </a:p>
          <a:p>
            <a:pPr lvl="1"/>
            <a:r>
              <a:rPr lang="en-US" dirty="0"/>
              <a:t>Other: Hypophosphatasia, Immunodeficiency (CGD)</a:t>
            </a:r>
          </a:p>
        </p:txBody>
      </p:sp>
      <p:sp>
        <p:nvSpPr>
          <p:cNvPr id="4" name="Title 1">
            <a:extLst>
              <a:ext uri="{FF2B5EF4-FFF2-40B4-BE49-F238E27FC236}">
                <a16:creationId xmlns:a16="http://schemas.microsoft.com/office/drawing/2014/main" xmlns="" id="{A279ABCB-F136-40ED-8863-32474BCEDC83}"/>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5683293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Management:</a:t>
            </a:r>
          </a:p>
          <a:p>
            <a:pPr lvl="1"/>
            <a:r>
              <a:rPr lang="en-US" u="sng" dirty="0"/>
              <a:t>NSAIDs:</a:t>
            </a:r>
            <a:r>
              <a:rPr lang="en-US" dirty="0"/>
              <a:t> at anti-inflammatory doses this is first-line therapy for CRMO. Not clear it necessarily modifies the natural history, but most people advocate for chronic use. Provides relief in &gt; 80% of patients. Variable remission rates in studies. </a:t>
            </a:r>
          </a:p>
          <a:p>
            <a:pPr lvl="1"/>
            <a:r>
              <a:rPr lang="en-US" u="sng" dirty="0"/>
              <a:t>Immune Modulation:</a:t>
            </a:r>
            <a:r>
              <a:rPr lang="en-US" dirty="0"/>
              <a:t> variable degree of evidence for induction of remission with sulfasalazine, methotrexate, and TNF inhibitors.</a:t>
            </a:r>
          </a:p>
          <a:p>
            <a:pPr lvl="1"/>
            <a:r>
              <a:rPr lang="en-US" u="sng" dirty="0"/>
              <a:t>Bisphosphonates:</a:t>
            </a:r>
            <a:r>
              <a:rPr lang="en-US" dirty="0"/>
              <a:t> approaching the gold-standard of care, with protocols developed by local expertise and now used worldwide. Pamidronate preferred. Multiple protocols. Main indications are for vertebral lesions, or refractory pain.</a:t>
            </a:r>
          </a:p>
          <a:p>
            <a:r>
              <a:rPr lang="en-US" i="1" dirty="0"/>
              <a:t>Natural History:</a:t>
            </a:r>
            <a:r>
              <a:rPr lang="en-US" dirty="0"/>
              <a:t> in a single lesion, the process (from onset to radiographic resolution) takes ~ 3 years. There are a subset who have chronic disease. </a:t>
            </a:r>
            <a:endParaRPr lang="en-US" i="1" dirty="0"/>
          </a:p>
          <a:p>
            <a:pPr lvl="1"/>
            <a:endParaRPr lang="en-US" dirty="0"/>
          </a:p>
        </p:txBody>
      </p:sp>
      <p:sp>
        <p:nvSpPr>
          <p:cNvPr id="4" name="Title 1">
            <a:extLst>
              <a:ext uri="{FF2B5EF4-FFF2-40B4-BE49-F238E27FC236}">
                <a16:creationId xmlns:a16="http://schemas.microsoft.com/office/drawing/2014/main" xmlns="" id="{A279ABCB-F136-40ED-8863-32474BCEDC83}"/>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840503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Non-Rheumatologic MSK Diseases</a:t>
            </a:r>
          </a:p>
        </p:txBody>
      </p:sp>
      <p:sp>
        <p:nvSpPr>
          <p:cNvPr id="3" name="Subtitle 2">
            <a:extLst>
              <a:ext uri="{FF2B5EF4-FFF2-40B4-BE49-F238E27FC236}">
                <a16:creationId xmlns:a16="http://schemas.microsoft.com/office/drawing/2014/main" xmlns="" id="{7E4B0EE1-9426-4E49-B4B1-7928AC93735F}"/>
              </a:ext>
            </a:extLst>
          </p:cNvPr>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32201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normAutofit lnSpcReduction="10000"/>
          </a:bodyPr>
          <a:lstStyle/>
          <a:p>
            <a:r>
              <a:rPr lang="en-US" dirty="0"/>
              <a:t>Systemic JIA: will likely soon be reclassified as an autoinflammatory disease.</a:t>
            </a:r>
          </a:p>
          <a:p>
            <a:pPr lvl="1"/>
            <a:r>
              <a:rPr lang="en-US" dirty="0"/>
              <a:t>Typically presents in early childhood (age 1-5 years) with fever and arthritis. </a:t>
            </a:r>
          </a:p>
          <a:p>
            <a:pPr lvl="1"/>
            <a:r>
              <a:rPr lang="en-US" u="sng" dirty="0"/>
              <a:t>Fever</a:t>
            </a:r>
            <a:r>
              <a:rPr lang="en-US" dirty="0"/>
              <a:t>: </a:t>
            </a:r>
            <a:r>
              <a:rPr lang="en-US" b="1" dirty="0"/>
              <a:t>Quotidien</a:t>
            </a:r>
            <a:r>
              <a:rPr lang="en-US" dirty="0"/>
              <a:t> fevers (i.e. </a:t>
            </a:r>
            <a:r>
              <a:rPr lang="en-US" dirty="0" err="1"/>
              <a:t>qD</a:t>
            </a:r>
            <a:r>
              <a:rPr lang="en-US" dirty="0"/>
              <a:t>-BID, rapid rise / fall, high peaks above 39C)</a:t>
            </a:r>
          </a:p>
          <a:p>
            <a:pPr lvl="1"/>
            <a:r>
              <a:rPr lang="en-US" u="sng" dirty="0"/>
              <a:t>Arthritis:</a:t>
            </a:r>
            <a:r>
              <a:rPr lang="en-US" dirty="0"/>
              <a:t> typically large joint polyarticular, but highly variable. </a:t>
            </a:r>
          </a:p>
          <a:p>
            <a:pPr lvl="2"/>
            <a:r>
              <a:rPr lang="en-US" dirty="0"/>
              <a:t>Historically the most destructive arthritis when present, particularly in the hips.</a:t>
            </a:r>
          </a:p>
          <a:p>
            <a:pPr lvl="2"/>
            <a:r>
              <a:rPr lang="en-US" dirty="0"/>
              <a:t>Arthritis present in ~ 90% at onset (compared to fever at 98%). </a:t>
            </a:r>
          </a:p>
          <a:p>
            <a:pPr lvl="1"/>
            <a:r>
              <a:rPr lang="en-US" u="sng" dirty="0"/>
              <a:t>Rash:</a:t>
            </a:r>
            <a:r>
              <a:rPr lang="en-US" dirty="0"/>
              <a:t> evanescent (meaning comes and goes, usually with fever), salmon colored rash of varying distribution and symptoms. Non-vesicular. Occasionally urticarial. </a:t>
            </a:r>
          </a:p>
          <a:p>
            <a:pPr lvl="1"/>
            <a:r>
              <a:rPr lang="en-US" u="sng" dirty="0"/>
              <a:t>Other:</a:t>
            </a:r>
            <a:r>
              <a:rPr lang="en-US" dirty="0"/>
              <a:t> lymphadenopathy, HSM, pleural effusion, hepatitis, pericarditis.</a:t>
            </a:r>
            <a:br>
              <a:rPr lang="en-US" dirty="0"/>
            </a:br>
            <a:endParaRPr lang="en-US" dirty="0"/>
          </a:p>
          <a:p>
            <a:pPr lvl="1"/>
            <a:r>
              <a:rPr lang="en-US" u="sng" dirty="0"/>
              <a:t>Macrophage Activation Syndrome:</a:t>
            </a:r>
            <a:r>
              <a:rPr lang="en-US" dirty="0"/>
              <a:t> a severe potential complication of </a:t>
            </a:r>
            <a:r>
              <a:rPr lang="en-US" dirty="0" err="1"/>
              <a:t>sJIA</a:t>
            </a:r>
            <a:r>
              <a:rPr lang="en-US" dirty="0"/>
              <a:t> most easily distinguished by extreme </a:t>
            </a:r>
            <a:r>
              <a:rPr lang="en-US" dirty="0" err="1"/>
              <a:t>hyperferitinemia</a:t>
            </a:r>
            <a:r>
              <a:rPr lang="en-US" dirty="0"/>
              <a:t> and hepatitis. Will discuss later. </a:t>
            </a:r>
            <a:endParaRPr lang="en-US" u="sng" dirty="0"/>
          </a:p>
        </p:txBody>
      </p:sp>
    </p:spTree>
    <p:extLst>
      <p:ext uri="{BB962C8B-B14F-4D97-AF65-F5344CB8AC3E}">
        <p14:creationId xmlns:p14="http://schemas.microsoft.com/office/powerpoint/2010/main" val="29844202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err="1"/>
              <a:t>Marfan</a:t>
            </a:r>
            <a:r>
              <a:rPr lang="en-US" dirty="0"/>
              <a:t> Syndrome</a:t>
            </a:r>
          </a:p>
        </p:txBody>
      </p:sp>
      <p:sp>
        <p:nvSpPr>
          <p:cNvPr id="5" name="Subtitle 4">
            <a:extLst>
              <a:ext uri="{FF2B5EF4-FFF2-40B4-BE49-F238E27FC236}">
                <a16:creationId xmlns:a16="http://schemas.microsoft.com/office/drawing/2014/main" xmlns="" id="{CE10F702-076A-431E-B4AD-F01F7E8222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43973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0CAD7-662E-47E6-B51E-BA73F5FF2E48}"/>
              </a:ext>
            </a:extLst>
          </p:cNvPr>
          <p:cNvSpPr>
            <a:spLocks noGrp="1"/>
          </p:cNvSpPr>
          <p:nvPr>
            <p:ph type="title"/>
          </p:nvPr>
        </p:nvSpPr>
        <p:spPr/>
        <p:txBody>
          <a:bodyPr>
            <a:normAutofit/>
          </a:bodyPr>
          <a:lstStyle/>
          <a:p>
            <a:r>
              <a:rPr lang="en-US" dirty="0"/>
              <a:t>2.1.18.3. non-inflammatory connective tissue diseases</a:t>
            </a:r>
          </a:p>
        </p:txBody>
      </p:sp>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The prototypic inherited connective tissue disease. </a:t>
            </a:r>
          </a:p>
          <a:p>
            <a:r>
              <a:rPr lang="en-US" dirty="0"/>
              <a:t>**There is an AAP Article on this**</a:t>
            </a:r>
            <a:br>
              <a:rPr lang="en-US" dirty="0"/>
            </a:br>
            <a:endParaRPr lang="en-US" dirty="0"/>
          </a:p>
          <a:p>
            <a:r>
              <a:rPr lang="en-US" i="1" dirty="0"/>
              <a:t>Epidemiology:</a:t>
            </a:r>
            <a:r>
              <a:rPr lang="en-US" dirty="0"/>
              <a:t> the most common inherited connective tissue disease.</a:t>
            </a:r>
          </a:p>
          <a:p>
            <a:pPr lvl="1"/>
            <a:r>
              <a:rPr lang="en-US" dirty="0"/>
              <a:t>Incidence ~ 1 : 5000-10000 live births</a:t>
            </a:r>
          </a:p>
          <a:p>
            <a:r>
              <a:rPr lang="en-US" i="1" dirty="0"/>
              <a:t>Etiology:</a:t>
            </a:r>
            <a:r>
              <a:rPr lang="en-US" dirty="0"/>
              <a:t> caused by an autosomal dominant mutation in Fibrillin-1 (FNB1).</a:t>
            </a:r>
          </a:p>
          <a:p>
            <a:pPr lvl="1"/>
            <a:r>
              <a:rPr lang="en-US" dirty="0"/>
              <a:t>75% of cases are inherited directly; 25% are de novo mutations. </a:t>
            </a:r>
          </a:p>
        </p:txBody>
      </p:sp>
    </p:spTree>
    <p:extLst>
      <p:ext uri="{BB962C8B-B14F-4D97-AF65-F5344CB8AC3E}">
        <p14:creationId xmlns:p14="http://schemas.microsoft.com/office/powerpoint/2010/main" val="31902880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Clinical Manifestations:</a:t>
            </a:r>
            <a:endParaRPr lang="en-US" dirty="0"/>
          </a:p>
          <a:p>
            <a:pPr lvl="1"/>
            <a:r>
              <a:rPr lang="en-US" u="sng" dirty="0"/>
              <a:t>Cardiovascular:</a:t>
            </a:r>
            <a:r>
              <a:rPr lang="en-US" dirty="0"/>
              <a:t> aortic root dilatation is the most common manifestation, and the most common cause of morbidity and mortality. ~ 50% develop in childhood and over 80% lifetime risk. High risk of aortic root dissection.</a:t>
            </a:r>
          </a:p>
          <a:p>
            <a:pPr lvl="2"/>
            <a:r>
              <a:rPr lang="en-US" dirty="0"/>
              <a:t>Second-most common manifestation is mitral valve prolapse; ~ 40% lifetime risk. </a:t>
            </a:r>
          </a:p>
          <a:p>
            <a:pPr lvl="2"/>
            <a:r>
              <a:rPr lang="en-US" dirty="0"/>
              <a:t>Less commonly can affect more distal segments of the aorta, particularly abdominal.</a:t>
            </a:r>
          </a:p>
          <a:p>
            <a:pPr lvl="1"/>
            <a:r>
              <a:rPr lang="en-US" u="sng" dirty="0"/>
              <a:t>Ocular:</a:t>
            </a:r>
            <a:r>
              <a:rPr lang="en-US" dirty="0"/>
              <a:t> ectopia </a:t>
            </a:r>
            <a:r>
              <a:rPr lang="en-US" dirty="0" err="1"/>
              <a:t>lentis</a:t>
            </a:r>
            <a:r>
              <a:rPr lang="en-US" dirty="0"/>
              <a:t> (superior dislocation of the lens) is the most common and pathognomonic feature of MD, manifesting as quickly progressive myopia. Even without this, MD patients often have myopia due to shape of eye. </a:t>
            </a:r>
          </a:p>
          <a:p>
            <a:pPr lvl="1"/>
            <a:r>
              <a:rPr lang="en-US" u="sng" dirty="0"/>
              <a:t>MSK Features:</a:t>
            </a:r>
            <a:r>
              <a:rPr lang="en-US" dirty="0"/>
              <a:t> many; the key features are a “marfanoid” habitus of tall stature, long limbs / fingers, with multiple deformities. </a:t>
            </a:r>
            <a:endParaRPr lang="en-US" u="sng"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7874483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77500" lnSpcReduction="20000"/>
          </a:bodyPr>
          <a:lstStyle/>
          <a:p>
            <a:r>
              <a:rPr lang="en-US" dirty="0"/>
              <a:t>Diagnosis with the "Modified Criteria" are more clinical, classified based on presence or absence of parent with the disease.</a:t>
            </a:r>
          </a:p>
          <a:p>
            <a:pPr lvl="1"/>
            <a:r>
              <a:rPr lang="en-US" i="1" dirty="0"/>
              <a:t>Negative </a:t>
            </a:r>
            <a:r>
              <a:rPr lang="en-US" i="1" dirty="0" err="1"/>
              <a:t>FMHx</a:t>
            </a:r>
            <a:r>
              <a:rPr lang="en-US" i="1" dirty="0"/>
              <a:t>:</a:t>
            </a:r>
            <a:r>
              <a:rPr lang="en-US" dirty="0"/>
              <a:t> root dilatation PLUS extra criteria (ectopia </a:t>
            </a:r>
            <a:r>
              <a:rPr lang="en-US" dirty="0" err="1"/>
              <a:t>lentis</a:t>
            </a:r>
            <a:r>
              <a:rPr lang="en-US" dirty="0"/>
              <a:t>, FNB-1 mutation, systemic score </a:t>
            </a:r>
            <a:r>
              <a:rPr lang="en-US" u="sng" dirty="0"/>
              <a:t>&gt;</a:t>
            </a:r>
            <a:r>
              <a:rPr lang="en-US" dirty="0"/>
              <a:t> 7).</a:t>
            </a:r>
          </a:p>
          <a:p>
            <a:pPr lvl="1"/>
            <a:r>
              <a:rPr lang="en-US" i="1" dirty="0"/>
              <a:t>Positive </a:t>
            </a:r>
            <a:r>
              <a:rPr lang="en-US" i="1" dirty="0" err="1"/>
              <a:t>FMHx</a:t>
            </a:r>
            <a:r>
              <a:rPr lang="en-US" i="1" dirty="0"/>
              <a:t>:</a:t>
            </a:r>
            <a:r>
              <a:rPr lang="en-US" dirty="0"/>
              <a:t> aortic root dilatation OR ectopia </a:t>
            </a:r>
            <a:r>
              <a:rPr lang="en-US" dirty="0" err="1"/>
              <a:t>lentis</a:t>
            </a:r>
            <a:r>
              <a:rPr lang="en-US" dirty="0"/>
              <a:t> OR systemic score </a:t>
            </a:r>
            <a:r>
              <a:rPr lang="en-US" u="sng" dirty="0"/>
              <a:t>&gt;</a:t>
            </a:r>
            <a:r>
              <a:rPr lang="en-US" dirty="0"/>
              <a:t> 7.</a:t>
            </a:r>
          </a:p>
          <a:p>
            <a:r>
              <a:rPr lang="en-US" i="1" dirty="0"/>
              <a:t>Non-MSK Features:</a:t>
            </a:r>
            <a:endParaRPr lang="en-US" dirty="0"/>
          </a:p>
          <a:p>
            <a:pPr lvl="1"/>
            <a:r>
              <a:rPr lang="en-US" dirty="0"/>
              <a:t>Spontaneous pneumothorax.</a:t>
            </a:r>
          </a:p>
          <a:p>
            <a:pPr lvl="1"/>
            <a:r>
              <a:rPr lang="en-US" dirty="0"/>
              <a:t>Dural ectasia (widening of </a:t>
            </a:r>
            <a:r>
              <a:rPr lang="en-US" dirty="0" err="1"/>
              <a:t>dural</a:t>
            </a:r>
            <a:r>
              <a:rPr lang="en-US" dirty="0"/>
              <a:t> sac around spinal cord).</a:t>
            </a:r>
          </a:p>
          <a:p>
            <a:r>
              <a:rPr lang="en-US" i="1" dirty="0"/>
              <a:t>MSK Features:</a:t>
            </a:r>
            <a:endParaRPr lang="en-US" dirty="0"/>
          </a:p>
          <a:p>
            <a:pPr lvl="1"/>
            <a:r>
              <a:rPr lang="en-US" dirty="0" err="1"/>
              <a:t>Arachynodactyly</a:t>
            </a:r>
            <a:r>
              <a:rPr lang="en-US" dirty="0"/>
              <a:t> (manifests as positive wrist sign and positive thumb sign).</a:t>
            </a:r>
          </a:p>
          <a:p>
            <a:pPr lvl="1"/>
            <a:r>
              <a:rPr lang="en-US" dirty="0"/>
              <a:t>Chest wall deformity (pectus </a:t>
            </a:r>
            <a:r>
              <a:rPr lang="en-US" dirty="0" err="1"/>
              <a:t>kerinatum</a:t>
            </a:r>
            <a:r>
              <a:rPr lang="en-US" dirty="0"/>
              <a:t>, pectus excavatum).</a:t>
            </a:r>
          </a:p>
          <a:p>
            <a:pPr lvl="1"/>
            <a:r>
              <a:rPr lang="en-US" dirty="0"/>
              <a:t>Foot deformity (</a:t>
            </a:r>
            <a:r>
              <a:rPr lang="en-US" dirty="0" err="1"/>
              <a:t>hindfood</a:t>
            </a:r>
            <a:r>
              <a:rPr lang="en-US" dirty="0"/>
              <a:t> deformities, pes planus).</a:t>
            </a:r>
          </a:p>
          <a:p>
            <a:pPr lvl="1"/>
            <a:r>
              <a:rPr lang="en-US" dirty="0"/>
              <a:t>Spine deformity (scoliosis, kyphosis).</a:t>
            </a:r>
          </a:p>
          <a:p>
            <a:pPr lvl="1"/>
            <a:r>
              <a:rPr lang="en-US" dirty="0"/>
              <a:t>Facial features (</a:t>
            </a:r>
            <a:r>
              <a:rPr lang="en-US" dirty="0" err="1"/>
              <a:t>dolicocephaly</a:t>
            </a:r>
            <a:r>
              <a:rPr lang="en-US" dirty="0"/>
              <a:t>, enophthalmos, malar hypoplasia, </a:t>
            </a:r>
            <a:r>
              <a:rPr lang="en-US" dirty="0" err="1"/>
              <a:t>downslanting</a:t>
            </a:r>
            <a:r>
              <a:rPr lang="en-US" dirty="0"/>
              <a:t> fissures, retrognathia).</a:t>
            </a:r>
          </a:p>
          <a:p>
            <a:pPr lvl="1"/>
            <a:r>
              <a:rPr lang="en-US" dirty="0"/>
              <a:t>Other (reduced elbow extension, </a:t>
            </a:r>
            <a:r>
              <a:rPr lang="en-US" dirty="0" err="1"/>
              <a:t>protucio</a:t>
            </a:r>
            <a:r>
              <a:rPr lang="en-US" dirty="0"/>
              <a:t> </a:t>
            </a:r>
            <a:r>
              <a:rPr lang="en-US" dirty="0" err="1"/>
              <a:t>acetabulae</a:t>
            </a:r>
            <a:r>
              <a:rPr lang="en-US" dirty="0"/>
              <a:t>, long limbs [low US:LS ratio, high </a:t>
            </a:r>
            <a:r>
              <a:rPr lang="en-US" dirty="0" err="1"/>
              <a:t>AS:ht</a:t>
            </a:r>
            <a:r>
              <a:rPr lang="en-US" dirty="0"/>
              <a:t> ratio]).</a:t>
            </a:r>
          </a:p>
          <a:p>
            <a:pPr lvl="1"/>
            <a:r>
              <a:rPr lang="en-US" dirty="0"/>
              <a:t>Skin striae (not better explained by something else).</a:t>
            </a:r>
          </a:p>
          <a:p>
            <a:endParaRPr lang="en-US"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10930320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Management:</a:t>
            </a:r>
            <a:r>
              <a:rPr lang="en-US" dirty="0"/>
              <a:t> general principles are below. The AAP has an exhaustive summary which I have synthesized in the “notes” section.</a:t>
            </a:r>
          </a:p>
          <a:p>
            <a:pPr lvl="1"/>
            <a:r>
              <a:rPr lang="en-US" u="sng" dirty="0"/>
              <a:t>Cardiac Assessment:</a:t>
            </a:r>
            <a:r>
              <a:rPr lang="en-US" dirty="0"/>
              <a:t> when suspecting MD, patient requires an echocardiogram. If a diagnosis is made, echocardiogram is done at least annually. </a:t>
            </a:r>
          </a:p>
          <a:p>
            <a:pPr lvl="1"/>
            <a:r>
              <a:rPr lang="en-US" u="sng" dirty="0"/>
              <a:t>Ophthalmologic Assessment:</a:t>
            </a:r>
            <a:r>
              <a:rPr lang="en-US" dirty="0"/>
              <a:t> when suspecting MD, patient requires eye exam, and if a diagnosis is made, annual (or q6 monthly) follow-ups. </a:t>
            </a:r>
          </a:p>
          <a:p>
            <a:pPr lvl="1"/>
            <a:r>
              <a:rPr lang="en-US" u="sng" dirty="0"/>
              <a:t>Anticipatory Counselling:</a:t>
            </a:r>
            <a:r>
              <a:rPr lang="en-US" dirty="0"/>
              <a:t> counsel them on symptoms of pneumothorax and above, to know they should seek care. </a:t>
            </a:r>
          </a:p>
          <a:p>
            <a:pPr lvl="1"/>
            <a:r>
              <a:rPr lang="en-US" u="sng" dirty="0"/>
              <a:t>Family Counselling:</a:t>
            </a:r>
            <a:r>
              <a:rPr lang="en-US" dirty="0"/>
              <a:t> if patient is formally diagnosed, particularly with genetic diagnosis, should be sent to genetics and all first degree relatives should have echocardiogram pending genetic testing. </a:t>
            </a:r>
            <a:endParaRPr lang="en-US" u="sng"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21822659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Ehlers Danlos Syndrome</a:t>
            </a:r>
          </a:p>
        </p:txBody>
      </p:sp>
      <p:sp>
        <p:nvSpPr>
          <p:cNvPr id="5" name="Subtitle 4">
            <a:extLst>
              <a:ext uri="{FF2B5EF4-FFF2-40B4-BE49-F238E27FC236}">
                <a16:creationId xmlns:a16="http://schemas.microsoft.com/office/drawing/2014/main" xmlns="" id="{CE10F702-076A-431E-B4AD-F01F7E8222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15067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Heterogeneous group of disorders [currently 11 + 8 subtypes] with fairly disparate manifestations and genetics. </a:t>
            </a:r>
          </a:p>
          <a:p>
            <a:pPr lvl="1"/>
            <a:r>
              <a:rPr lang="en-US" i="1" dirty="0"/>
              <a:t>Type I:</a:t>
            </a:r>
            <a:r>
              <a:rPr lang="en-US" dirty="0"/>
              <a:t> is the classic, severe form that manifests with severe joint laxity, easy bruising, and poor wound healing (caused by mutation in COL5A1)</a:t>
            </a:r>
          </a:p>
          <a:p>
            <a:pPr lvl="1"/>
            <a:r>
              <a:rPr lang="en-US" i="1" dirty="0"/>
              <a:t>Type III: </a:t>
            </a:r>
            <a:r>
              <a:rPr lang="en-US" dirty="0"/>
              <a:t>is the most common (and irritating) form, causing generalized hypermobility. This is the one most commonly thought of when discussing EDS. Multiple genes implicated, none with any consistency. </a:t>
            </a:r>
          </a:p>
          <a:p>
            <a:pPr lvl="1"/>
            <a:r>
              <a:rPr lang="en-US" i="1" dirty="0"/>
              <a:t>Type IV:</a:t>
            </a:r>
            <a:r>
              <a:rPr lang="en-US" dirty="0"/>
              <a:t> the vascular (and severe) subtype that results in vessel and bowel wall rupture, translucent skin, and mortality (mutations in COL3A1 or COL1A1)</a:t>
            </a:r>
          </a:p>
          <a:p>
            <a:r>
              <a:rPr lang="en-US" dirty="0"/>
              <a:t>Remaining slides pertain exclusively to </a:t>
            </a:r>
            <a:r>
              <a:rPr lang="en-US" b="1" dirty="0"/>
              <a:t>Type III</a:t>
            </a:r>
            <a:endParaRPr lang="en-US"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39982164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Assessment:</a:t>
            </a:r>
            <a:r>
              <a:rPr lang="en-US" dirty="0"/>
              <a:t> the key thing you are attempting to delineate is as follows:</a:t>
            </a:r>
          </a:p>
          <a:p>
            <a:pPr lvl="1"/>
            <a:r>
              <a:rPr lang="en-US" dirty="0"/>
              <a:t>Do they have hypermobility, or is there another cause for their symptoms?</a:t>
            </a:r>
          </a:p>
          <a:p>
            <a:pPr lvl="1"/>
            <a:r>
              <a:rPr lang="en-US" dirty="0"/>
              <a:t>If they are hypermobile, are they so hypermobile they are developing other complications (i.e. dislocations)?</a:t>
            </a:r>
          </a:p>
          <a:p>
            <a:pPr lvl="1"/>
            <a:r>
              <a:rPr lang="en-US" dirty="0"/>
              <a:t>Are they exhibiting other features of connective tissue disease (involving the skin, usually) in addition to their hypermobility (if present)?</a:t>
            </a:r>
          </a:p>
          <a:p>
            <a:r>
              <a:rPr lang="en-US" i="1" dirty="0"/>
              <a:t>History:</a:t>
            </a:r>
            <a:r>
              <a:rPr lang="en-US" dirty="0"/>
              <a:t> mostly pertains to the above – specifically ask about dislocation, sprains, and injuries. Don’t forget family history and infantile history. </a:t>
            </a:r>
          </a:p>
          <a:p>
            <a:r>
              <a:rPr lang="en-US" i="1" dirty="0"/>
              <a:t>Physical Exam:</a:t>
            </a:r>
            <a:r>
              <a:rPr lang="en-US" dirty="0"/>
              <a:t> primarily trying to rule out other pathology (tarsal coalition, inflammatory arthritis) and to establish hypermobility using </a:t>
            </a:r>
            <a:r>
              <a:rPr lang="en-US" b="1" dirty="0" err="1"/>
              <a:t>Beighton</a:t>
            </a:r>
            <a:r>
              <a:rPr lang="en-US" b="1" dirty="0"/>
              <a:t> Score</a:t>
            </a:r>
            <a:r>
              <a:rPr lang="en-US" dirty="0"/>
              <a:t>. </a:t>
            </a:r>
            <a:endParaRPr lang="en-US" i="1"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6613417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pic>
        <p:nvPicPr>
          <p:cNvPr id="5122" name="Picture 2" descr="Image result for beighton score">
            <a:extLst>
              <a:ext uri="{FF2B5EF4-FFF2-40B4-BE49-F238E27FC236}">
                <a16:creationId xmlns:a16="http://schemas.microsoft.com/office/drawing/2014/main" xmlns="" id="{488594EB-1445-4573-9486-D4D555188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109" y="2157345"/>
            <a:ext cx="9070347" cy="467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7903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In adults, Type III EDS can be diagnosed by the </a:t>
            </a:r>
            <a:r>
              <a:rPr lang="en-US" b="1" dirty="0"/>
              <a:t>presence of hypermobility</a:t>
            </a:r>
            <a:r>
              <a:rPr lang="en-US" dirty="0"/>
              <a:t> (</a:t>
            </a:r>
            <a:r>
              <a:rPr lang="en-US" dirty="0" err="1"/>
              <a:t>Beighton</a:t>
            </a:r>
            <a:r>
              <a:rPr lang="en-US" dirty="0"/>
              <a:t> score </a:t>
            </a:r>
            <a:r>
              <a:rPr lang="en-US" u="sng" dirty="0"/>
              <a:t>&gt;</a:t>
            </a:r>
            <a:r>
              <a:rPr lang="en-US" dirty="0"/>
              <a:t> 6/9) and at least 2 of the following 3 categories of features:</a:t>
            </a:r>
          </a:p>
          <a:p>
            <a:pPr lvl="1"/>
            <a:r>
              <a:rPr lang="en-US" dirty="0"/>
              <a:t>(A) systemic manifestations of CTD [soft skin, hyperextensible skin, unexplained striae, bilateral </a:t>
            </a:r>
            <a:r>
              <a:rPr lang="en-US" dirty="0" err="1"/>
              <a:t>piezogenic</a:t>
            </a:r>
            <a:r>
              <a:rPr lang="en-US" dirty="0"/>
              <a:t> papules of heel, recurrent abdominal hernias, atrophic scarring, pelvic/uterine/rectal prolapse, dental crowding/high arched palate, arachnodactyly, high </a:t>
            </a:r>
            <a:r>
              <a:rPr lang="en-US" dirty="0" err="1"/>
              <a:t>AS:h</a:t>
            </a:r>
            <a:r>
              <a:rPr lang="en-US" dirty="0"/>
              <a:t> ratio, MVP, aortic root dilation)</a:t>
            </a:r>
          </a:p>
          <a:p>
            <a:pPr lvl="1"/>
            <a:r>
              <a:rPr lang="en-US" dirty="0"/>
              <a:t>(B) positive family history [first-degree relative with formal diagnosis of EDS].</a:t>
            </a:r>
          </a:p>
          <a:p>
            <a:pPr lvl="1"/>
            <a:r>
              <a:rPr lang="en-US" dirty="0"/>
              <a:t>(C) MSK complications [MSK pain in 2 or more limbs daily for &gt; 3 months, chronic widespread pain for &gt; 3 months, recurrent joint dislocation / instability in the absence of trauma].</a:t>
            </a:r>
          </a:p>
          <a:p>
            <a:endParaRPr lang="en-US" b="1"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44285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Presentation: What defines inflammatory joint pain?</a:t>
            </a:r>
          </a:p>
          <a:p>
            <a:pPr lvl="1"/>
            <a:r>
              <a:rPr lang="en-US" dirty="0"/>
              <a:t>Worse in the morning, improves throughout the day.</a:t>
            </a:r>
          </a:p>
          <a:p>
            <a:pPr lvl="1"/>
            <a:r>
              <a:rPr lang="en-US" dirty="0"/>
              <a:t>Worse with rest and better with activity.</a:t>
            </a:r>
          </a:p>
          <a:p>
            <a:pPr lvl="1"/>
            <a:r>
              <a:rPr lang="en-US" dirty="0"/>
              <a:t>Stiffness tends to be worse than pain, and may cause functional issues.</a:t>
            </a:r>
          </a:p>
          <a:p>
            <a:pPr lvl="1"/>
            <a:r>
              <a:rPr lang="en-US" dirty="0"/>
              <a:t>Symptoms tend to be either constant or ebb and flow over weeks (i.e. several weeks of symptoms, then few weeks of no symptoms).</a:t>
            </a:r>
          </a:p>
          <a:p>
            <a:pPr lvl="2"/>
            <a:r>
              <a:rPr lang="en-US" dirty="0"/>
              <a:t>IE the patients who have pain a few nights a week here and there are not JIA</a:t>
            </a:r>
          </a:p>
          <a:p>
            <a:pPr lvl="1"/>
            <a:r>
              <a:rPr lang="en-US" dirty="0"/>
              <a:t>Involved joints tend to follow certain patterns, at least in many cases. </a:t>
            </a:r>
          </a:p>
          <a:p>
            <a:pPr lvl="1"/>
            <a:endParaRPr lang="en-US" dirty="0"/>
          </a:p>
        </p:txBody>
      </p:sp>
    </p:spTree>
    <p:extLst>
      <p:ext uri="{BB962C8B-B14F-4D97-AF65-F5344CB8AC3E}">
        <p14:creationId xmlns:p14="http://schemas.microsoft.com/office/powerpoint/2010/main" val="42409100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Benign Joint Hypermobility:</a:t>
            </a:r>
            <a:r>
              <a:rPr lang="en-US" dirty="0"/>
              <a:t> this condition is essentially the term favored for adolescents or children with hypermobility who do not have the features of EDS. Marks the end of a normal flexibility spectrum. </a:t>
            </a:r>
          </a:p>
          <a:p>
            <a:pPr lvl="1"/>
            <a:r>
              <a:rPr lang="en-US" dirty="0"/>
              <a:t>Different sources use different </a:t>
            </a:r>
            <a:r>
              <a:rPr lang="en-US" dirty="0" err="1"/>
              <a:t>Beighton</a:t>
            </a:r>
            <a:r>
              <a:rPr lang="en-US" dirty="0"/>
              <a:t> cut-offs ranging from 4-6. </a:t>
            </a:r>
          </a:p>
          <a:p>
            <a:pPr lvl="1"/>
            <a:r>
              <a:rPr lang="en-US" dirty="0"/>
              <a:t>The </a:t>
            </a:r>
            <a:r>
              <a:rPr lang="en-US" dirty="0" err="1"/>
              <a:t>Beighton</a:t>
            </a:r>
            <a:r>
              <a:rPr lang="en-US" dirty="0"/>
              <a:t>, notably, is not the be-all and end-all of assessment. It does not look at every joint. The bones, ligaments, and tissues all grow and mature at different rates, and children can have pain in a few joints. </a:t>
            </a:r>
          </a:p>
          <a:p>
            <a:pPr lvl="1"/>
            <a:r>
              <a:rPr lang="en-US" dirty="0"/>
              <a:t>Best way to assess this is to check the </a:t>
            </a:r>
            <a:r>
              <a:rPr lang="en-US" dirty="0" err="1"/>
              <a:t>Beightons</a:t>
            </a:r>
            <a:r>
              <a:rPr lang="en-US" dirty="0"/>
              <a:t>, but also do a full joint exam and attempt to appreciate whether there is relative hypermobility. </a:t>
            </a:r>
          </a:p>
          <a:p>
            <a:r>
              <a:rPr lang="en-US" i="1" dirty="0"/>
              <a:t>Management:</a:t>
            </a:r>
            <a:r>
              <a:rPr lang="en-US" dirty="0"/>
              <a:t> treatment for this and EDS type III are the same – physiotherapy and pain control. Prefer pediatric </a:t>
            </a:r>
            <a:r>
              <a:rPr lang="en-US" dirty="0" err="1"/>
              <a:t>phyiostherapy</a:t>
            </a:r>
            <a:r>
              <a:rPr lang="en-US" dirty="0"/>
              <a:t>. </a:t>
            </a:r>
            <a:endParaRPr lang="en-US" i="1"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24949104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408259"/>
          </a:xfrm>
        </p:spPr>
        <p:txBody>
          <a:bodyPr>
            <a:normAutofit/>
          </a:bodyPr>
          <a:lstStyle/>
          <a:p>
            <a:r>
              <a:rPr lang="en-US" b="1" dirty="0"/>
              <a:t>Fibromyalgia:</a:t>
            </a:r>
            <a:r>
              <a:rPr lang="en-US" dirty="0"/>
              <a:t> a term that is used with variability in pediatrics; depending on school of training, may refer to it as </a:t>
            </a:r>
            <a:r>
              <a:rPr lang="en-US" b="1" dirty="0"/>
              <a:t>central sensitization,</a:t>
            </a:r>
            <a:r>
              <a:rPr lang="en-US" dirty="0"/>
              <a:t> </a:t>
            </a:r>
            <a:r>
              <a:rPr lang="en-US" b="1" dirty="0"/>
              <a:t>functional pain syndrome, </a:t>
            </a:r>
            <a:r>
              <a:rPr lang="en-US" dirty="0"/>
              <a:t>or </a:t>
            </a:r>
            <a:r>
              <a:rPr lang="en-US" b="1" dirty="0"/>
              <a:t>diffuse idiopathic widespread pain.</a:t>
            </a:r>
            <a:endParaRPr lang="en-US" dirty="0"/>
          </a:p>
          <a:p>
            <a:pPr lvl="1"/>
            <a:r>
              <a:rPr lang="en-US" dirty="0"/>
              <a:t>All terms means the same: the patient has diffuse, non-organic mechanical pain. </a:t>
            </a:r>
          </a:p>
          <a:p>
            <a:pPr lvl="1"/>
            <a:r>
              <a:rPr lang="en-US" dirty="0"/>
              <a:t>We no longer use trigger points in diagnosis (though picture attached). </a:t>
            </a:r>
          </a:p>
          <a:p>
            <a:pPr lvl="1"/>
            <a:r>
              <a:rPr lang="en-US" dirty="0"/>
              <a:t>The key way to delineate this from joint hypermobility or JIA is by physical exam:</a:t>
            </a:r>
          </a:p>
          <a:p>
            <a:pPr lvl="2"/>
            <a:r>
              <a:rPr lang="en-US" dirty="0"/>
              <a:t>People with FM are tender pretty much everywhere – over joints, entheses, bones, muscles, all with varying degrees.</a:t>
            </a:r>
          </a:p>
          <a:p>
            <a:pPr lvl="2"/>
            <a:r>
              <a:rPr lang="en-US" dirty="0"/>
              <a:t>The “stress muscles” always seem more affected – i.e. the neck and shoulders.</a:t>
            </a:r>
          </a:p>
          <a:p>
            <a:pPr lvl="1"/>
            <a:r>
              <a:rPr lang="en-US" dirty="0"/>
              <a:t>As a “functional” syndrome, it often occurs alongside anxiety/mood disorder, recurrent headaches, chronic abdominal pain, and dysmenorrhea. </a:t>
            </a:r>
          </a:p>
          <a:p>
            <a:pPr lvl="1"/>
            <a:r>
              <a:rPr lang="en-US" dirty="0"/>
              <a:t>Management is with a multidisciplinary team, management of comorbid mental health issues, sleep management, and a regimented health / exercise program. </a:t>
            </a:r>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17114603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There are literally dozens of other “connective tissue” diseases or metabolic / genetic conditions that can mimic them. You do not need to learn them (as far as I know) but in the notes section is just a small list that I learned for my rheumatology exam. Can keep for future reference. </a:t>
            </a:r>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2.1.18.3. non-inflammatory connective tissue diseases</a:t>
            </a:r>
          </a:p>
        </p:txBody>
      </p:sp>
    </p:spTree>
    <p:extLst>
      <p:ext uri="{BB962C8B-B14F-4D97-AF65-F5344CB8AC3E}">
        <p14:creationId xmlns:p14="http://schemas.microsoft.com/office/powerpoint/2010/main" val="13429712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dirty="0"/>
              <a:t>Review</a:t>
            </a:r>
          </a:p>
        </p:txBody>
      </p:sp>
      <p:sp>
        <p:nvSpPr>
          <p:cNvPr id="5" name="Content Placeholder 2">
            <a:extLst>
              <a:ext uri="{FF2B5EF4-FFF2-40B4-BE49-F238E27FC236}">
                <a16:creationId xmlns:a16="http://schemas.microsoft.com/office/drawing/2014/main" xmlns="" id="{352910EA-8354-4814-A3A1-6C75AFD44F71}"/>
              </a:ext>
            </a:extLst>
          </p:cNvPr>
          <p:cNvSpPr txBox="1">
            <a:spLocks/>
          </p:cNvSpPr>
          <p:nvPr/>
        </p:nvSpPr>
        <p:spPr>
          <a:xfrm>
            <a:off x="685800" y="1623528"/>
            <a:ext cx="10820400" cy="459515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t>2.1.18.1. Anatomy, structure and function of bone, joint and connective tissues, normal and abnormal </a:t>
            </a:r>
          </a:p>
          <a:p>
            <a:r>
              <a:rPr lang="en-US"/>
              <a:t>2.1.18.2. Physiology of normal bone growth and function</a:t>
            </a:r>
          </a:p>
          <a:p>
            <a:r>
              <a:rPr lang="en-US" b="1"/>
              <a:t>2.1.18.3. Recognition of non-inflammatory connective tissue diseases, e.g. Marfan's syndrome, Ehlers Danlos syndrome </a:t>
            </a:r>
          </a:p>
          <a:p>
            <a:r>
              <a:rPr lang="en-US" i="1"/>
              <a:t>2.1.18.4. Mechanisms of immune responses in rheumatic disease </a:t>
            </a:r>
          </a:p>
          <a:p>
            <a:r>
              <a:rPr lang="en-US" b="1"/>
              <a:t>2.1.18.5. Indications for, and interpretation of laboratory tests on blood and synovial fluid </a:t>
            </a:r>
          </a:p>
          <a:p>
            <a:r>
              <a:rPr lang="en-US" i="1"/>
              <a:t>2.1.18.6. Pharmacology of common anti-inflammatory drugs, corticosteroids and immunosuppressive drugs </a:t>
            </a:r>
          </a:p>
          <a:p>
            <a:r>
              <a:rPr lang="en-US" b="1"/>
              <a:t>2.1.18.7. Effects of chronic rheumatic diseases on physical growth and social development </a:t>
            </a:r>
          </a:p>
          <a:p>
            <a:r>
              <a:rPr lang="en-US"/>
              <a:t>2.1.18.8. Common radiographic abnormalities in musculoskeletal diseases</a:t>
            </a:r>
          </a:p>
          <a:p>
            <a:r>
              <a:rPr lang="en-US"/>
              <a:t/>
            </a:r>
            <a:br>
              <a:rPr lang="en-US"/>
            </a:br>
            <a:r>
              <a:rPr lang="en-US"/>
              <a:t>2.1.18.9.1. Congenital abnormalities </a:t>
            </a:r>
          </a:p>
          <a:p>
            <a:r>
              <a:rPr lang="en-US" b="1"/>
              <a:t>2.1.18.9.2. Joint and limb pain </a:t>
            </a:r>
          </a:p>
          <a:p>
            <a:r>
              <a:rPr lang="en-US"/>
              <a:t>2.1.18.9.3. Common fractures, dislocations or injuries </a:t>
            </a:r>
          </a:p>
          <a:p>
            <a:r>
              <a:rPr lang="en-US"/>
              <a:t>2.1.18.9.4. Joint deformities </a:t>
            </a:r>
          </a:p>
          <a:p>
            <a:r>
              <a:rPr lang="en-US" b="1"/>
              <a:t>2.1.18.9.5. Septic arthritis and osteomyelitis </a:t>
            </a:r>
          </a:p>
          <a:p>
            <a:r>
              <a:rPr lang="en-US"/>
              <a:t>2.1.18.9.6. Common gait disorders (limp, torsional and angular deformities of lower limbs) </a:t>
            </a:r>
          </a:p>
          <a:p>
            <a:r>
              <a:rPr lang="en-US"/>
              <a:t>2.1.18.9.7. Scoliosis </a:t>
            </a:r>
          </a:p>
          <a:p>
            <a:r>
              <a:rPr lang="en-US" b="1"/>
              <a:t>2.1.18.9.8. Acute / chronic arthritis </a:t>
            </a:r>
          </a:p>
          <a:p>
            <a:r>
              <a:rPr lang="en-US" b="1"/>
              <a:t>2.1.18.9.9. Systemic rheumatologic diseases, e.g. systemic lupus erythematosis, juvenile idiopathic (rheumatoid) arthritis </a:t>
            </a:r>
          </a:p>
          <a:p>
            <a:r>
              <a:rPr lang="en-US"/>
              <a:t>2.1.18.9.10. Bone tumors  </a:t>
            </a:r>
          </a:p>
          <a:p>
            <a:endParaRPr lang="en-US" dirty="0"/>
          </a:p>
        </p:txBody>
      </p:sp>
    </p:spTree>
    <p:extLst>
      <p:ext uri="{BB962C8B-B14F-4D97-AF65-F5344CB8AC3E}">
        <p14:creationId xmlns:p14="http://schemas.microsoft.com/office/powerpoint/2010/main" val="24839622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58409"/>
            <a:ext cx="10820400" cy="4060276"/>
          </a:xfrm>
        </p:spPr>
        <p:txBody>
          <a:bodyPr/>
          <a:lstStyle/>
          <a:p>
            <a:r>
              <a:rPr lang="en-US" dirty="0"/>
              <a:t>Remember: in all </a:t>
            </a:r>
            <a:r>
              <a:rPr lang="en-US" dirty="0" err="1"/>
              <a:t>likeliehood</a:t>
            </a:r>
            <a:r>
              <a:rPr lang="en-US" dirty="0"/>
              <a:t> the questions you are struggling to find answers for are mis-remembered. Alternatively they were poorly written “test” questions, and their </a:t>
            </a:r>
            <a:r>
              <a:rPr lang="en-US" dirty="0" err="1"/>
              <a:t>Ankgoff</a:t>
            </a:r>
            <a:r>
              <a:rPr lang="en-US" dirty="0"/>
              <a:t> score would not hit the cut-off to be rated.</a:t>
            </a:r>
          </a:p>
          <a:p>
            <a:r>
              <a:rPr lang="en-US" dirty="0"/>
              <a:t>There were no questions I can recall on my exam that were as poorly worded or confusing as any question we are about to discuss. </a:t>
            </a:r>
          </a:p>
          <a:p>
            <a:r>
              <a:rPr lang="en-US" dirty="0"/>
              <a:t>I mean, other things – I’m not discussing my exam because I’m not allowed to…</a:t>
            </a:r>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sz="2400" dirty="0"/>
              <a:t>Specific Questions that we definitely did not get from old exams because that would be wrong and we aren’t allowed to do that, right guys?</a:t>
            </a:r>
          </a:p>
        </p:txBody>
      </p:sp>
    </p:spTree>
    <p:extLst>
      <p:ext uri="{BB962C8B-B14F-4D97-AF65-F5344CB8AC3E}">
        <p14:creationId xmlns:p14="http://schemas.microsoft.com/office/powerpoint/2010/main" val="40804037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230678" y="2158409"/>
            <a:ext cx="5730950" cy="4060276"/>
          </a:xfrm>
        </p:spPr>
        <p:txBody>
          <a:bodyPr/>
          <a:lstStyle/>
          <a:p>
            <a:r>
              <a:rPr lang="en-US" dirty="0"/>
              <a:t>Most likely this is a RLL pneumonia (an answer in other iterations). The main hint seems to be the lack of guarding in the abdomen. </a:t>
            </a:r>
          </a:p>
          <a:p>
            <a:r>
              <a:rPr lang="en-US" dirty="0"/>
              <a:t>“FM” likely stands for “FMF” as seen in other iterations – this is a serositis / peritonitis, and would cause guarding. </a:t>
            </a:r>
          </a:p>
          <a:p>
            <a:r>
              <a:rPr lang="en-US" dirty="0"/>
              <a:t>The “Greek” is likely there to throw you off. </a:t>
            </a:r>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sz="2400" dirty="0"/>
              <a:t>Specific Questions that we definitely did not get from old exams because that would be wrong and we aren’t allowed to do that, right guys?</a:t>
            </a:r>
          </a:p>
        </p:txBody>
      </p:sp>
      <p:sp>
        <p:nvSpPr>
          <p:cNvPr id="2" name="TextBox 1">
            <a:extLst>
              <a:ext uri="{FF2B5EF4-FFF2-40B4-BE49-F238E27FC236}">
                <a16:creationId xmlns:a16="http://schemas.microsoft.com/office/drawing/2014/main" xmlns="" id="{7866813B-8FF2-42BE-8D05-669E70230DD5}"/>
              </a:ext>
            </a:extLst>
          </p:cNvPr>
          <p:cNvSpPr txBox="1"/>
          <p:nvPr/>
        </p:nvSpPr>
        <p:spPr>
          <a:xfrm>
            <a:off x="404037" y="2328530"/>
            <a:ext cx="5174514" cy="2031325"/>
          </a:xfrm>
          <a:prstGeom prst="rect">
            <a:avLst/>
          </a:prstGeom>
          <a:noFill/>
        </p:spPr>
        <p:txBody>
          <a:bodyPr wrap="square" rtlCol="0">
            <a:spAutoFit/>
          </a:bodyPr>
          <a:lstStyle/>
          <a:p>
            <a:r>
              <a:rPr lang="en-US" dirty="0"/>
              <a:t>A 6 year old Greek girl presents with a high fever, tachypnea, and RUQ pain.  On exam, there is no guarding in the abdomen.  What is the most likely diagnosis? </a:t>
            </a:r>
            <a:br>
              <a:rPr lang="en-US" dirty="0"/>
            </a:br>
            <a:r>
              <a:rPr lang="en-US" dirty="0"/>
              <a:t>a.      </a:t>
            </a:r>
            <a:r>
              <a:rPr lang="en-US" dirty="0">
                <a:solidFill>
                  <a:srgbClr val="FF0000"/>
                </a:solidFill>
              </a:rPr>
              <a:t>Bacterial pneumonia </a:t>
            </a:r>
            <a:r>
              <a:rPr lang="en-US" dirty="0"/>
              <a:t/>
            </a:r>
            <a:br>
              <a:rPr lang="en-US" dirty="0"/>
            </a:br>
            <a:r>
              <a:rPr lang="en-US" dirty="0"/>
              <a:t>b.      Pleurodynia</a:t>
            </a:r>
            <a:br>
              <a:rPr lang="en-US" dirty="0"/>
            </a:br>
            <a:r>
              <a:rPr lang="en-US" dirty="0"/>
              <a:t>c.      FM</a:t>
            </a:r>
          </a:p>
        </p:txBody>
      </p:sp>
    </p:spTree>
    <p:extLst>
      <p:ext uri="{BB962C8B-B14F-4D97-AF65-F5344CB8AC3E}">
        <p14:creationId xmlns:p14="http://schemas.microsoft.com/office/powerpoint/2010/main" val="13962930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230678" y="2158408"/>
            <a:ext cx="5730950" cy="4699591"/>
          </a:xfrm>
        </p:spPr>
        <p:txBody>
          <a:bodyPr>
            <a:normAutofit lnSpcReduction="10000"/>
          </a:bodyPr>
          <a:lstStyle/>
          <a:p>
            <a:r>
              <a:rPr lang="en-US" dirty="0"/>
              <a:t>Again a difficult question because we don’t know when it was written first, and we don’t know the other answers.</a:t>
            </a:r>
          </a:p>
          <a:p>
            <a:r>
              <a:rPr lang="en-US" dirty="0"/>
              <a:t>From the actual diagnostic criteria (from the 70’s) MRI is not included, even though it is the gold standard.</a:t>
            </a:r>
          </a:p>
          <a:p>
            <a:r>
              <a:rPr lang="en-US" dirty="0"/>
              <a:t>Muscle biopsy would be the best answer if it is asking for “best” test. </a:t>
            </a:r>
          </a:p>
          <a:p>
            <a:r>
              <a:rPr lang="en-US" dirty="0"/>
              <a:t>Between these two, EMG is more specific and sensitive, so pick it. CK can be up in many conditions, and in severe JDM may not be elevated. In most severe cases they have burned away so much muscle they have none left to produce a CK. </a:t>
            </a:r>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sz="2400" dirty="0"/>
              <a:t>Specific Questions that we definitely did not get from old exams because that would be wrong and we aren’t allowed to do that, right guys?</a:t>
            </a:r>
          </a:p>
        </p:txBody>
      </p:sp>
      <p:sp>
        <p:nvSpPr>
          <p:cNvPr id="2" name="TextBox 1">
            <a:extLst>
              <a:ext uri="{FF2B5EF4-FFF2-40B4-BE49-F238E27FC236}">
                <a16:creationId xmlns:a16="http://schemas.microsoft.com/office/drawing/2014/main" xmlns="" id="{7866813B-8FF2-42BE-8D05-669E70230DD5}"/>
              </a:ext>
            </a:extLst>
          </p:cNvPr>
          <p:cNvSpPr txBox="1"/>
          <p:nvPr/>
        </p:nvSpPr>
        <p:spPr>
          <a:xfrm>
            <a:off x="404037" y="2328530"/>
            <a:ext cx="5174514" cy="923330"/>
          </a:xfrm>
          <a:prstGeom prst="rect">
            <a:avLst/>
          </a:prstGeom>
          <a:noFill/>
        </p:spPr>
        <p:txBody>
          <a:bodyPr wrap="square" rtlCol="0">
            <a:spAutoFit/>
          </a:bodyPr>
          <a:lstStyle/>
          <a:p>
            <a:r>
              <a:rPr lang="en-US" dirty="0"/>
              <a:t>Girl with JDM, what is the best diagnostic test</a:t>
            </a:r>
            <a:br>
              <a:rPr lang="en-US" dirty="0"/>
            </a:br>
            <a:r>
              <a:rPr lang="en-US" dirty="0"/>
              <a:t>a) EMG</a:t>
            </a:r>
            <a:br>
              <a:rPr lang="en-US" dirty="0"/>
            </a:br>
            <a:r>
              <a:rPr lang="en-US" dirty="0"/>
              <a:t>b) CK</a:t>
            </a:r>
          </a:p>
        </p:txBody>
      </p:sp>
    </p:spTree>
    <p:extLst>
      <p:ext uri="{BB962C8B-B14F-4D97-AF65-F5344CB8AC3E}">
        <p14:creationId xmlns:p14="http://schemas.microsoft.com/office/powerpoint/2010/main" val="30848008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230678" y="2158408"/>
            <a:ext cx="5730950" cy="4699591"/>
          </a:xfrm>
        </p:spPr>
        <p:txBody>
          <a:bodyPr>
            <a:normAutofit/>
          </a:bodyPr>
          <a:lstStyle/>
          <a:p>
            <a:r>
              <a:rPr lang="en-US" dirty="0"/>
              <a:t>The questions that discuss priority are always challenging – often you are deciding between practicality and accuracy. </a:t>
            </a:r>
          </a:p>
          <a:p>
            <a:r>
              <a:rPr lang="en-US" dirty="0"/>
              <a:t>Because of the presence of fever, B and C are definitely wrong. This is a case of septic arthritis until proven otherwise. </a:t>
            </a:r>
          </a:p>
          <a:p>
            <a:r>
              <a:rPr lang="en-US" dirty="0"/>
              <a:t>I would choose D. Because of the age and presentation, I would want coverage as I am working up, knowing that yield of aspirate is 60% overall. A is not wrong however, and could be done simultaneously in practice. </a:t>
            </a:r>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sz="2400" dirty="0"/>
              <a:t>Specific Questions that we definitely did not get from old exams because that would be wrong and we aren’t allowed to do that, right guys?</a:t>
            </a:r>
          </a:p>
        </p:txBody>
      </p:sp>
      <p:sp>
        <p:nvSpPr>
          <p:cNvPr id="2" name="TextBox 1">
            <a:extLst>
              <a:ext uri="{FF2B5EF4-FFF2-40B4-BE49-F238E27FC236}">
                <a16:creationId xmlns:a16="http://schemas.microsoft.com/office/drawing/2014/main" xmlns="" id="{7866813B-8FF2-42BE-8D05-669E70230DD5}"/>
              </a:ext>
            </a:extLst>
          </p:cNvPr>
          <p:cNvSpPr txBox="1"/>
          <p:nvPr/>
        </p:nvSpPr>
        <p:spPr>
          <a:xfrm>
            <a:off x="404037" y="2328530"/>
            <a:ext cx="5369442" cy="2308324"/>
          </a:xfrm>
          <a:prstGeom prst="rect">
            <a:avLst/>
          </a:prstGeom>
          <a:noFill/>
        </p:spPr>
        <p:txBody>
          <a:bodyPr wrap="square" rtlCol="0">
            <a:spAutoFit/>
          </a:bodyPr>
          <a:lstStyle/>
          <a:p>
            <a:r>
              <a:rPr lang="en-US" dirty="0"/>
              <a:t>2 year old has fever of 40 degrees and is irritable. He refuses to move his left hip.  What is the first thing you do? </a:t>
            </a:r>
            <a:br>
              <a:rPr lang="en-US" dirty="0"/>
            </a:br>
            <a:r>
              <a:rPr lang="en-US" dirty="0">
                <a:solidFill>
                  <a:srgbClr val="FF0000"/>
                </a:solidFill>
              </a:rPr>
              <a:t>a. Aspirate the left hip with needle </a:t>
            </a:r>
            <a:r>
              <a:rPr lang="en-US" dirty="0"/>
              <a:t/>
            </a:r>
            <a:br>
              <a:rPr lang="en-US" dirty="0"/>
            </a:br>
            <a:r>
              <a:rPr lang="en-US" dirty="0"/>
              <a:t>b. X-ray </a:t>
            </a:r>
            <a:br>
              <a:rPr lang="en-US" dirty="0"/>
            </a:br>
            <a:r>
              <a:rPr lang="en-US" dirty="0"/>
              <a:t>c. Bone scan</a:t>
            </a:r>
            <a:br>
              <a:rPr lang="en-US" dirty="0"/>
            </a:br>
            <a:r>
              <a:rPr lang="en-US" dirty="0">
                <a:solidFill>
                  <a:srgbClr val="FF0000"/>
                </a:solidFill>
              </a:rPr>
              <a:t>d. Admit, do blood culture and start antibiotics</a:t>
            </a:r>
            <a:r>
              <a:rPr lang="en-US" dirty="0"/>
              <a:t/>
            </a:r>
            <a:br>
              <a:rPr lang="en-US" dirty="0"/>
            </a:br>
            <a:endParaRPr lang="en-US" dirty="0"/>
          </a:p>
        </p:txBody>
      </p:sp>
    </p:spTree>
    <p:extLst>
      <p:ext uri="{BB962C8B-B14F-4D97-AF65-F5344CB8AC3E}">
        <p14:creationId xmlns:p14="http://schemas.microsoft.com/office/powerpoint/2010/main" val="266893246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230678" y="2158408"/>
            <a:ext cx="5730950" cy="4699591"/>
          </a:xfrm>
        </p:spPr>
        <p:txBody>
          <a:bodyPr>
            <a:normAutofit/>
          </a:bodyPr>
          <a:lstStyle/>
          <a:p>
            <a:r>
              <a:rPr lang="en-US" dirty="0"/>
              <a:t>This is trying to make you think of PANDAS. This is hard… because Nelsons itself disagrees. </a:t>
            </a:r>
          </a:p>
          <a:p>
            <a:pPr lvl="1"/>
            <a:r>
              <a:rPr lang="en-US" dirty="0"/>
              <a:t>In the psychiatry chapter there is a small section about it being an organic cause of tic disorders.</a:t>
            </a:r>
          </a:p>
          <a:p>
            <a:pPr lvl="1"/>
            <a:r>
              <a:rPr lang="en-US" dirty="0"/>
              <a:t>In the ID section, they say it’s not real.</a:t>
            </a:r>
          </a:p>
          <a:p>
            <a:pPr lvl="1"/>
            <a:r>
              <a:rPr lang="en-US" dirty="0"/>
              <a:t>It may be a form of autoimmune encephalitis (per Susa). </a:t>
            </a:r>
          </a:p>
          <a:p>
            <a:r>
              <a:rPr lang="en-US" dirty="0"/>
              <a:t>Based on this, the answer is B. They are unlikely to give you a red herring like pharyngitis. </a:t>
            </a:r>
          </a:p>
          <a:p>
            <a:r>
              <a:rPr lang="en-US" dirty="0"/>
              <a:t>It is not Rheumatic fever – this is not </a:t>
            </a:r>
            <a:r>
              <a:rPr lang="en-US" dirty="0" err="1"/>
              <a:t>Syndenham</a:t>
            </a:r>
            <a:r>
              <a:rPr lang="en-US" dirty="0"/>
              <a:t> Chorea. </a:t>
            </a:r>
          </a:p>
          <a:p>
            <a:endParaRPr lang="en-US" dirty="0"/>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sz="2400" dirty="0"/>
              <a:t>Specific Questions that we definitely did not get from old exams because that would be wrong and we aren’t allowed to do that, right guys?</a:t>
            </a:r>
          </a:p>
        </p:txBody>
      </p:sp>
      <p:sp>
        <p:nvSpPr>
          <p:cNvPr id="2" name="TextBox 1">
            <a:extLst>
              <a:ext uri="{FF2B5EF4-FFF2-40B4-BE49-F238E27FC236}">
                <a16:creationId xmlns:a16="http://schemas.microsoft.com/office/drawing/2014/main" xmlns="" id="{7866813B-8FF2-42BE-8D05-669E70230DD5}"/>
              </a:ext>
            </a:extLst>
          </p:cNvPr>
          <p:cNvSpPr txBox="1"/>
          <p:nvPr/>
        </p:nvSpPr>
        <p:spPr>
          <a:xfrm>
            <a:off x="404037" y="2328530"/>
            <a:ext cx="5174514" cy="2031325"/>
          </a:xfrm>
          <a:prstGeom prst="rect">
            <a:avLst/>
          </a:prstGeom>
          <a:noFill/>
        </p:spPr>
        <p:txBody>
          <a:bodyPr wrap="square" rtlCol="0">
            <a:spAutoFit/>
          </a:bodyPr>
          <a:lstStyle/>
          <a:p>
            <a:r>
              <a:rPr lang="en-US" dirty="0"/>
              <a:t>Boy with recurrent pharyngitis. Episodic jerking of shoulders and head over past 6 weeks. Most likely diagnosis?</a:t>
            </a:r>
            <a:br>
              <a:rPr lang="en-US" dirty="0"/>
            </a:br>
            <a:r>
              <a:rPr lang="en-US" dirty="0"/>
              <a:t>a. Rheumatic fever</a:t>
            </a:r>
            <a:br>
              <a:rPr lang="en-US" dirty="0"/>
            </a:br>
            <a:r>
              <a:rPr lang="en-US" dirty="0">
                <a:solidFill>
                  <a:srgbClr val="FF0000"/>
                </a:solidFill>
              </a:rPr>
              <a:t>b. Transient tic disorder</a:t>
            </a:r>
            <a:r>
              <a:rPr lang="en-US" dirty="0"/>
              <a:t/>
            </a:r>
            <a:br>
              <a:rPr lang="en-US" dirty="0"/>
            </a:br>
            <a:r>
              <a:rPr lang="en-US" dirty="0"/>
              <a:t>c. </a:t>
            </a:r>
            <a:r>
              <a:rPr lang="en-US" dirty="0" err="1"/>
              <a:t>Tourettes</a:t>
            </a:r>
            <a:r>
              <a:rPr lang="en-US" dirty="0"/>
              <a:t/>
            </a:r>
            <a:br>
              <a:rPr lang="en-US" dirty="0"/>
            </a:br>
            <a:r>
              <a:rPr lang="en-US" dirty="0"/>
              <a:t>d. Some sort of seizure disorder</a:t>
            </a:r>
          </a:p>
        </p:txBody>
      </p:sp>
    </p:spTree>
    <p:extLst>
      <p:ext uri="{BB962C8B-B14F-4D97-AF65-F5344CB8AC3E}">
        <p14:creationId xmlns:p14="http://schemas.microsoft.com/office/powerpoint/2010/main" val="21471506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230678" y="2158408"/>
            <a:ext cx="5730950" cy="4699591"/>
          </a:xfrm>
        </p:spPr>
        <p:txBody>
          <a:bodyPr>
            <a:normAutofit fontScale="92500" lnSpcReduction="10000"/>
          </a:bodyPr>
          <a:lstStyle/>
          <a:p>
            <a:r>
              <a:rPr lang="en-US" dirty="0"/>
              <a:t>Of these the most likely is SLE (A).</a:t>
            </a:r>
          </a:p>
          <a:p>
            <a:r>
              <a:rPr lang="en-US" dirty="0"/>
              <a:t>Main reason is the elevated ESR.</a:t>
            </a:r>
          </a:p>
          <a:p>
            <a:pPr lvl="1"/>
            <a:r>
              <a:rPr lang="en-US" dirty="0"/>
              <a:t>As an interesting learning point, ESR is elevated in active lupus disease (and flare), CRP suggests either serositis (from SLE), infection, or MAS. Both being raised often means you have active SLE being triggered by infection, causing serositis, or causing MAS.</a:t>
            </a:r>
          </a:p>
          <a:p>
            <a:r>
              <a:rPr lang="en-US" dirty="0"/>
              <a:t>Not B because they state arthralgia and they don’t define fever. I’d imagine if you are to answer </a:t>
            </a:r>
            <a:r>
              <a:rPr lang="en-US" dirty="0" err="1"/>
              <a:t>sJIA</a:t>
            </a:r>
            <a:r>
              <a:rPr lang="en-US" dirty="0"/>
              <a:t> you’d be given a clear picture of </a:t>
            </a:r>
            <a:r>
              <a:rPr lang="en-US" dirty="0" err="1"/>
              <a:t>quotidien</a:t>
            </a:r>
            <a:r>
              <a:rPr lang="en-US" dirty="0"/>
              <a:t>.</a:t>
            </a:r>
          </a:p>
          <a:p>
            <a:r>
              <a:rPr lang="en-US" dirty="0"/>
              <a:t>Not C because of only trace protein and blood, and you should NOT have fever with this (it’s POST-strep, so your infection is passed long ago). </a:t>
            </a:r>
          </a:p>
        </p:txBody>
      </p:sp>
      <p:sp>
        <p:nvSpPr>
          <p:cNvPr id="4" name="Title 1">
            <a:extLst>
              <a:ext uri="{FF2B5EF4-FFF2-40B4-BE49-F238E27FC236}">
                <a16:creationId xmlns:a16="http://schemas.microsoft.com/office/drawing/2014/main" xmlns="" id="{BD61E442-77FE-4B46-A9A6-0CA2C1F9DA55}"/>
              </a:ext>
            </a:extLst>
          </p:cNvPr>
          <p:cNvSpPr>
            <a:spLocks noGrp="1"/>
          </p:cNvSpPr>
          <p:nvPr>
            <p:ph type="title"/>
          </p:nvPr>
        </p:nvSpPr>
        <p:spPr>
          <a:xfrm>
            <a:off x="2895600" y="763588"/>
            <a:ext cx="8610600" cy="1293812"/>
          </a:xfrm>
        </p:spPr>
        <p:txBody>
          <a:bodyPr>
            <a:normAutofit/>
          </a:bodyPr>
          <a:lstStyle/>
          <a:p>
            <a:r>
              <a:rPr lang="en-US" sz="2400" dirty="0"/>
              <a:t>Specific Questions that we definitely did not get from old exams because that would be wrong and we aren’t allowed to do that, right guys?</a:t>
            </a:r>
          </a:p>
        </p:txBody>
      </p:sp>
      <p:sp>
        <p:nvSpPr>
          <p:cNvPr id="2" name="TextBox 1">
            <a:extLst>
              <a:ext uri="{FF2B5EF4-FFF2-40B4-BE49-F238E27FC236}">
                <a16:creationId xmlns:a16="http://schemas.microsoft.com/office/drawing/2014/main" xmlns="" id="{7866813B-8FF2-42BE-8D05-669E70230DD5}"/>
              </a:ext>
            </a:extLst>
          </p:cNvPr>
          <p:cNvSpPr txBox="1"/>
          <p:nvPr/>
        </p:nvSpPr>
        <p:spPr>
          <a:xfrm>
            <a:off x="404037" y="2328530"/>
            <a:ext cx="5174514" cy="2308324"/>
          </a:xfrm>
          <a:prstGeom prst="rect">
            <a:avLst/>
          </a:prstGeom>
          <a:noFill/>
        </p:spPr>
        <p:txBody>
          <a:bodyPr wrap="square" rtlCol="0">
            <a:spAutoFit/>
          </a:bodyPr>
          <a:lstStyle/>
          <a:p>
            <a:r>
              <a:rPr lang="en-US" dirty="0"/>
              <a:t>12 </a:t>
            </a:r>
            <a:r>
              <a:rPr lang="en-US" dirty="0" err="1"/>
              <a:t>yo</a:t>
            </a:r>
            <a:r>
              <a:rPr lang="en-US" dirty="0"/>
              <a:t> girl – fever, malaise, arthralgia for 3 weeks. ESR 50, WBC 3 (leukocytes 10%, neutrophils 90%). Trace proteinuria/hematuria. BUN/Cr normal. What is your diagnosis?</a:t>
            </a:r>
            <a:br>
              <a:rPr lang="en-US" dirty="0"/>
            </a:br>
            <a:r>
              <a:rPr lang="en-US" dirty="0">
                <a:solidFill>
                  <a:srgbClr val="FF0000"/>
                </a:solidFill>
              </a:rPr>
              <a:t>a. lupus</a:t>
            </a:r>
            <a:r>
              <a:rPr lang="en-US" dirty="0"/>
              <a:t/>
            </a:r>
            <a:br>
              <a:rPr lang="en-US" dirty="0"/>
            </a:br>
            <a:r>
              <a:rPr lang="en-US" dirty="0"/>
              <a:t>b. systemic JIA</a:t>
            </a:r>
            <a:br>
              <a:rPr lang="en-US" dirty="0"/>
            </a:br>
            <a:r>
              <a:rPr lang="en-US" dirty="0"/>
              <a:t>c. PSGN</a:t>
            </a:r>
          </a:p>
        </p:txBody>
      </p:sp>
    </p:spTree>
    <p:extLst>
      <p:ext uri="{BB962C8B-B14F-4D97-AF65-F5344CB8AC3E}">
        <p14:creationId xmlns:p14="http://schemas.microsoft.com/office/powerpoint/2010/main" val="39915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Major complications:</a:t>
            </a:r>
          </a:p>
          <a:p>
            <a:pPr lvl="1"/>
            <a:r>
              <a:rPr lang="en-US" u="sng" dirty="0"/>
              <a:t>MSK:</a:t>
            </a:r>
            <a:r>
              <a:rPr lang="en-US" dirty="0"/>
              <a:t> </a:t>
            </a:r>
            <a:r>
              <a:rPr lang="en-US" dirty="0">
                <a:solidFill>
                  <a:srgbClr val="FF0000"/>
                </a:solidFill>
              </a:rPr>
              <a:t>chronic (untreated) arthritis leads to growth asymmetry* and leg length discrepancy</a:t>
            </a:r>
            <a:r>
              <a:rPr lang="en-US" dirty="0"/>
              <a:t>, short stature, chronic deformity, chronic osteoarthritis, and osteoporosis (and subsequent fracture risk).</a:t>
            </a:r>
          </a:p>
          <a:p>
            <a:pPr lvl="1"/>
            <a:r>
              <a:rPr lang="en-US" b="1" u="sng" dirty="0">
                <a:solidFill>
                  <a:srgbClr val="FF0000"/>
                </a:solidFill>
              </a:rPr>
              <a:t>Uveitis</a:t>
            </a:r>
            <a:r>
              <a:rPr lang="en-US" u="sng" dirty="0"/>
              <a:t>:</a:t>
            </a:r>
            <a:r>
              <a:rPr lang="en-US" dirty="0"/>
              <a:t> most important associated complication of JIA; accounts for up to 40% of all childhood uveitis, and occurs in 10-15% of all children with JIA (30% of oligo)</a:t>
            </a:r>
          </a:p>
          <a:p>
            <a:pPr lvl="2"/>
            <a:r>
              <a:rPr lang="en-US" dirty="0"/>
              <a:t>In majority of cases is ASYMPTOMATIC until complications develop. </a:t>
            </a:r>
          </a:p>
          <a:p>
            <a:pPr lvl="2"/>
            <a:r>
              <a:rPr lang="en-US" dirty="0"/>
              <a:t>Ultimate complication is blindness: on the way there, can develop keratopathy, synechiae, glaucoma, cataracts, and cystoid macular edema.</a:t>
            </a:r>
          </a:p>
          <a:p>
            <a:pPr lvl="1"/>
            <a:r>
              <a:rPr lang="en-US" u="sng" dirty="0"/>
              <a:t>Other:</a:t>
            </a:r>
            <a:r>
              <a:rPr lang="en-US" dirty="0"/>
              <a:t> poor joints lead to poor sports participation and social exclusion, which can have numerous metabolic and mental health effects throughout childhood. </a:t>
            </a:r>
            <a:endParaRPr lang="en-US" u="sng" dirty="0"/>
          </a:p>
        </p:txBody>
      </p:sp>
    </p:spTree>
    <p:extLst>
      <p:ext uri="{BB962C8B-B14F-4D97-AF65-F5344CB8AC3E}">
        <p14:creationId xmlns:p14="http://schemas.microsoft.com/office/powerpoint/2010/main" val="2583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853CB-8FF7-4D4C-9F7C-CAB575A085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74AE08C-FF13-48AF-AC7D-85CDF5ED17A4}"/>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xmlns="" id="{DC7119F6-B8AA-4920-BB08-DF2F85FF9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625" y="764373"/>
            <a:ext cx="7356552" cy="545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34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normAutofit fontScale="92500" lnSpcReduction="10000"/>
          </a:bodyPr>
          <a:lstStyle/>
          <a:p>
            <a:r>
              <a:rPr lang="en-US" dirty="0"/>
              <a:t>Investigations (2.1.18.5. Indications for, and interpretation of laboratory tests)</a:t>
            </a:r>
          </a:p>
          <a:p>
            <a:pPr lvl="1"/>
            <a:r>
              <a:rPr lang="en-US" b="1" dirty="0"/>
              <a:t>ANA:</a:t>
            </a:r>
            <a:r>
              <a:rPr lang="en-US" dirty="0"/>
              <a:t> is a </a:t>
            </a:r>
            <a:r>
              <a:rPr lang="en-US" dirty="0">
                <a:solidFill>
                  <a:srgbClr val="FF0000"/>
                </a:solidFill>
              </a:rPr>
              <a:t>risk factor for uveitis in the context of JIA.</a:t>
            </a:r>
          </a:p>
          <a:p>
            <a:pPr lvl="2"/>
            <a:r>
              <a:rPr lang="en-US" dirty="0"/>
              <a:t>ANA </a:t>
            </a:r>
            <a:r>
              <a:rPr lang="en-US" b="1" dirty="0"/>
              <a:t>does not</a:t>
            </a:r>
            <a:r>
              <a:rPr lang="en-US" dirty="0"/>
              <a:t> change the risk of JIA whatsoever; whether titer is 1:40 or 1:4000, the </a:t>
            </a:r>
            <a:r>
              <a:rPr lang="en-US" dirty="0" err="1"/>
              <a:t>likeliehood</a:t>
            </a:r>
            <a:r>
              <a:rPr lang="en-US" dirty="0"/>
              <a:t> of JIA is unaffected.</a:t>
            </a:r>
          </a:p>
          <a:p>
            <a:pPr lvl="2"/>
            <a:r>
              <a:rPr lang="en-US" dirty="0"/>
              <a:t>ANA in high titers may suggest the presence of a connective tissue disease such as SLE. In teenage females it is helpful to consider whether SLE should be thought of.</a:t>
            </a:r>
          </a:p>
          <a:p>
            <a:pPr lvl="1"/>
            <a:r>
              <a:rPr lang="en-US" b="1" dirty="0"/>
              <a:t>Rheumatoid Factor:</a:t>
            </a:r>
            <a:r>
              <a:rPr lang="en-US" dirty="0"/>
              <a:t> unlike adults, 95% of children have RF negative disease. Should order it in adolescents or those with polyarticular small joint disease.</a:t>
            </a:r>
          </a:p>
          <a:p>
            <a:pPr lvl="2"/>
            <a:r>
              <a:rPr lang="en-US" b="1" dirty="0"/>
              <a:t>RF</a:t>
            </a:r>
            <a:r>
              <a:rPr lang="en-US" dirty="0"/>
              <a:t> is only positive if it persists for beyond 3 months. There are many causes of transiently positive RF, most commonly infection. </a:t>
            </a:r>
          </a:p>
          <a:p>
            <a:pPr lvl="1"/>
            <a:r>
              <a:rPr lang="en-US" b="1" dirty="0"/>
              <a:t>HLA-B27:</a:t>
            </a:r>
            <a:r>
              <a:rPr lang="en-US" dirty="0"/>
              <a:t> is seen in 10% of the HEALTHY population; given the incidence of JIA is low, a positive HLA-B27 affects post-test probability but does not give a diagnosis. It is used for classification and risk stratification</a:t>
            </a:r>
            <a:r>
              <a:rPr lang="en-US" dirty="0" smtClean="0"/>
              <a:t>.</a:t>
            </a:r>
          </a:p>
          <a:p>
            <a:pPr lvl="1"/>
            <a:r>
              <a:rPr lang="en-US" dirty="0" smtClean="0">
                <a:solidFill>
                  <a:srgbClr val="FF0000"/>
                </a:solidFill>
              </a:rPr>
              <a:t>Bloodwork for work-up: ANA, RF, HLA-B27, celiac screen, CBC, albumin, ESR/CRP, iron studies (for IBD </a:t>
            </a:r>
            <a:r>
              <a:rPr lang="en-US" dirty="0" err="1" smtClean="0">
                <a:solidFill>
                  <a:srgbClr val="FF0000"/>
                </a:solidFill>
              </a:rPr>
              <a:t>arthropathy</a:t>
            </a:r>
            <a:r>
              <a:rPr lang="en-US" dirty="0" smtClean="0">
                <a:solidFill>
                  <a:srgbClr val="FF0000"/>
                </a:solidFill>
              </a:rPr>
              <a:t>), TSH, FT4</a:t>
            </a:r>
            <a:endParaRPr lang="en-US" dirty="0">
              <a:solidFill>
                <a:srgbClr val="FF0000"/>
              </a:solidFill>
            </a:endParaRPr>
          </a:p>
        </p:txBody>
      </p:sp>
    </p:spTree>
    <p:extLst>
      <p:ext uri="{BB962C8B-B14F-4D97-AF65-F5344CB8AC3E}">
        <p14:creationId xmlns:p14="http://schemas.microsoft.com/office/powerpoint/2010/main" val="339185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51CD9F-6AFF-46CC-8944-7E48AC263FA7}"/>
              </a:ext>
            </a:extLst>
          </p:cNvPr>
          <p:cNvSpPr>
            <a:spLocks noGrp="1"/>
          </p:cNvSpPr>
          <p:nvPr>
            <p:ph idx="1"/>
          </p:nvPr>
        </p:nvSpPr>
        <p:spPr/>
        <p:txBody>
          <a:bodyPr/>
          <a:lstStyle/>
          <a:p>
            <a:r>
              <a:rPr lang="en-US" dirty="0"/>
              <a:t>Investigations: Joint aspiration and Injection.</a:t>
            </a:r>
          </a:p>
          <a:p>
            <a:pPr lvl="1"/>
            <a:r>
              <a:rPr lang="en-US" dirty="0"/>
              <a:t>Joint aspirate is </a:t>
            </a:r>
            <a:r>
              <a:rPr lang="en-US" b="1" dirty="0"/>
              <a:t>NOT</a:t>
            </a:r>
            <a:r>
              <a:rPr lang="en-US" dirty="0"/>
              <a:t> part of the work-up for juvenile arthritis; it is done when considering alternate conditions as a way to rule them out.</a:t>
            </a:r>
          </a:p>
          <a:p>
            <a:pPr lvl="1"/>
            <a:r>
              <a:rPr lang="en-US" dirty="0"/>
              <a:t>The most common (and in common practice, only) reason to consider a joint aspiration is to rule out septic arthritis – i.e. in the context of acute arthritis.</a:t>
            </a:r>
          </a:p>
          <a:p>
            <a:pPr lvl="2"/>
            <a:r>
              <a:rPr lang="en-US" dirty="0"/>
              <a:t>Most often seen in adult medicine, because gout is a common differential and on exam can be indistinguishable from septic arthritis. </a:t>
            </a:r>
            <a:br>
              <a:rPr lang="en-US" dirty="0"/>
            </a:br>
            <a:endParaRPr lang="en-US" dirty="0"/>
          </a:p>
          <a:p>
            <a:pPr lvl="1"/>
            <a:r>
              <a:rPr lang="en-US" dirty="0"/>
              <a:t>In the context of </a:t>
            </a:r>
            <a:r>
              <a:rPr lang="en-US" u="sng" dirty="0"/>
              <a:t>chronic arthritis</a:t>
            </a:r>
            <a:r>
              <a:rPr lang="en-US" dirty="0"/>
              <a:t>, a joint aspirate is rarely necessary or helpful. </a:t>
            </a:r>
          </a:p>
        </p:txBody>
      </p:sp>
      <p:sp>
        <p:nvSpPr>
          <p:cNvPr id="4" name="Title 1">
            <a:extLst>
              <a:ext uri="{FF2B5EF4-FFF2-40B4-BE49-F238E27FC236}">
                <a16:creationId xmlns:a16="http://schemas.microsoft.com/office/drawing/2014/main" xmlns="" id="{DDDED4FB-78B0-4A34-8235-CC15620CE81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22386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B77F6B-094B-4E0B-A955-1DD72370F7AD}"/>
              </a:ext>
            </a:extLst>
          </p:cNvPr>
          <p:cNvSpPr>
            <a:spLocks noGrp="1"/>
          </p:cNvSpPr>
          <p:nvPr>
            <p:ph idx="1"/>
          </p:nvPr>
        </p:nvSpPr>
        <p:spPr/>
        <p:txBody>
          <a:bodyPr/>
          <a:lstStyle/>
          <a:p>
            <a:r>
              <a:rPr lang="en-US" dirty="0"/>
              <a:t>However… because they like to ask it sometimes…</a:t>
            </a:r>
          </a:p>
        </p:txBody>
      </p:sp>
      <p:sp>
        <p:nvSpPr>
          <p:cNvPr id="4" name="Title 1">
            <a:extLst>
              <a:ext uri="{FF2B5EF4-FFF2-40B4-BE49-F238E27FC236}">
                <a16:creationId xmlns:a16="http://schemas.microsoft.com/office/drawing/2014/main" xmlns="" id="{6F3E95E4-7851-48E1-B98B-38B6FCABFECB}"/>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6" name="Picture 5">
            <a:extLst>
              <a:ext uri="{FF2B5EF4-FFF2-40B4-BE49-F238E27FC236}">
                <a16:creationId xmlns:a16="http://schemas.microsoft.com/office/drawing/2014/main" xmlns="" id="{D6C48CB6-E512-43AB-A658-0B31F876B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872" y="2591404"/>
            <a:ext cx="7747607" cy="4753480"/>
          </a:xfrm>
          <a:prstGeom prst="rect">
            <a:avLst/>
          </a:prstGeom>
        </p:spPr>
      </p:pic>
    </p:spTree>
    <p:extLst>
      <p:ext uri="{BB962C8B-B14F-4D97-AF65-F5344CB8AC3E}">
        <p14:creationId xmlns:p14="http://schemas.microsoft.com/office/powerpoint/2010/main" val="140085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Management: </a:t>
            </a:r>
          </a:p>
          <a:p>
            <a:pPr marL="914400" lvl="1" indent="-457200">
              <a:buFont typeface="+mj-lt"/>
              <a:buAutoNum type="arabicPeriod"/>
            </a:pPr>
            <a:r>
              <a:rPr lang="en-US" u="sng" dirty="0"/>
              <a:t>Corticosteroid Injection:</a:t>
            </a:r>
            <a:r>
              <a:rPr lang="en-US" dirty="0"/>
              <a:t> direct injection with steroid (typically TA) results in rapid improvement or resolution of arthritis, with effects lasting 3-24 months. Is rapid and inexpensive.</a:t>
            </a:r>
            <a:br>
              <a:rPr lang="en-US" dirty="0"/>
            </a:br>
            <a:r>
              <a:rPr lang="en-US" dirty="0"/>
              <a:t>In younger children, will require sedation. Will only target the joints you choose (i.e. will miss subclinical joints). Can make infections worse if wrong diagnosis. </a:t>
            </a:r>
            <a:br>
              <a:rPr lang="en-US" dirty="0"/>
            </a:br>
            <a:r>
              <a:rPr lang="en-US" dirty="0"/>
              <a:t>Complications can include local / cosmetic, infection, bleeding, anesthesia.</a:t>
            </a:r>
            <a:br>
              <a:rPr lang="en-US" dirty="0"/>
            </a:br>
            <a:endParaRPr lang="en-US" dirty="0"/>
          </a:p>
        </p:txBody>
      </p:sp>
    </p:spTree>
    <p:extLst>
      <p:ext uri="{BB962C8B-B14F-4D97-AF65-F5344CB8AC3E}">
        <p14:creationId xmlns:p14="http://schemas.microsoft.com/office/powerpoint/2010/main" val="371510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0CAD7-662E-47E6-B51E-BA73F5FF2E4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1623528"/>
            <a:ext cx="10820400" cy="4595158"/>
          </a:xfrm>
        </p:spPr>
        <p:txBody>
          <a:bodyPr>
            <a:normAutofit fontScale="47500" lnSpcReduction="20000"/>
          </a:bodyPr>
          <a:lstStyle/>
          <a:p>
            <a:r>
              <a:rPr lang="en-US" dirty="0"/>
              <a:t>2.1.18.1. Anatomy, structure and function of bone, joint and connective tissues, normal and abnormal </a:t>
            </a:r>
          </a:p>
          <a:p>
            <a:r>
              <a:rPr lang="en-US" dirty="0"/>
              <a:t>2.1.18.2. Physiology of normal bone growth and function</a:t>
            </a:r>
          </a:p>
          <a:p>
            <a:r>
              <a:rPr lang="en-US" b="1" dirty="0"/>
              <a:t>2.1.18.3. Recognition of non-inflammatory connective tissue diseases, e.g. </a:t>
            </a:r>
            <a:r>
              <a:rPr lang="en-US" b="1" dirty="0" err="1"/>
              <a:t>Marfan's</a:t>
            </a:r>
            <a:r>
              <a:rPr lang="en-US" b="1" dirty="0"/>
              <a:t> syndrome, Ehlers Danlos syndrome </a:t>
            </a:r>
          </a:p>
          <a:p>
            <a:r>
              <a:rPr lang="en-US" i="1" dirty="0"/>
              <a:t>2.1.18.4. Mechanisms of immune responses in rheumatic disease </a:t>
            </a:r>
          </a:p>
          <a:p>
            <a:r>
              <a:rPr lang="en-US" b="1" dirty="0"/>
              <a:t>2.1.18.5. Indications for, and interpretation of laboratory tests on blood and synovial fluid </a:t>
            </a:r>
          </a:p>
          <a:p>
            <a:r>
              <a:rPr lang="en-US" i="1" dirty="0"/>
              <a:t>2.1.18.6. Pharmacology of common anti-inflammatory drugs, corticosteroids and immunosuppressive drugs </a:t>
            </a:r>
          </a:p>
          <a:p>
            <a:r>
              <a:rPr lang="en-US" b="1" dirty="0"/>
              <a:t>2.1.18.7. Effects of chronic rheumatic diseases on physical growth and social development </a:t>
            </a:r>
          </a:p>
          <a:p>
            <a:r>
              <a:rPr lang="en-US" dirty="0"/>
              <a:t>2.1.18.8. Common radiographic abnormalities in musculoskeletal diseases</a:t>
            </a:r>
          </a:p>
          <a:p>
            <a:r>
              <a:rPr lang="en-US" dirty="0"/>
              <a:t/>
            </a:r>
            <a:br>
              <a:rPr lang="en-US" dirty="0"/>
            </a:br>
            <a:r>
              <a:rPr lang="en-US" dirty="0"/>
              <a:t>2.1.18.9.1. Congenital abnormalities </a:t>
            </a:r>
          </a:p>
          <a:p>
            <a:r>
              <a:rPr lang="en-US" b="1" dirty="0"/>
              <a:t>2.1.18.9.2. Joint and limb pain </a:t>
            </a:r>
          </a:p>
          <a:p>
            <a:r>
              <a:rPr lang="en-US" dirty="0"/>
              <a:t>2.1.18.9.3. Common fractures, dislocations or injuries </a:t>
            </a:r>
          </a:p>
          <a:p>
            <a:r>
              <a:rPr lang="en-US" dirty="0"/>
              <a:t>2.1.18.9.4. Joint deformities </a:t>
            </a:r>
          </a:p>
          <a:p>
            <a:r>
              <a:rPr lang="en-US" b="1" dirty="0"/>
              <a:t>2.1.18.9.5. Septic arthritis and osteomyelitis </a:t>
            </a:r>
          </a:p>
          <a:p>
            <a:r>
              <a:rPr lang="en-US" dirty="0"/>
              <a:t>2.1.18.9.6. Common gait disorders (limp, torsional and angular deformities of lower limbs) </a:t>
            </a:r>
          </a:p>
          <a:p>
            <a:r>
              <a:rPr lang="en-US" dirty="0"/>
              <a:t>2.1.18.9.7. Scoliosis </a:t>
            </a:r>
          </a:p>
          <a:p>
            <a:r>
              <a:rPr lang="en-US" b="1" dirty="0"/>
              <a:t>2.1.18.9.8. Acute / chronic arthritis </a:t>
            </a:r>
          </a:p>
          <a:p>
            <a:r>
              <a:rPr lang="en-US" b="1" dirty="0"/>
              <a:t>2.1.18.9.9. Systemic rheumatologic diseases, e.g. systemic lupus </a:t>
            </a:r>
            <a:r>
              <a:rPr lang="en-US" b="1" dirty="0" err="1"/>
              <a:t>erythematosis</a:t>
            </a:r>
            <a:r>
              <a:rPr lang="en-US" b="1" dirty="0"/>
              <a:t>, juvenile idiopathic (rheumatoid) arthritis </a:t>
            </a:r>
          </a:p>
          <a:p>
            <a:r>
              <a:rPr lang="en-US" dirty="0"/>
              <a:t>2.1.18.9.10. Bone tumors  </a:t>
            </a:r>
          </a:p>
          <a:p>
            <a:endParaRPr lang="en-US" dirty="0"/>
          </a:p>
        </p:txBody>
      </p:sp>
    </p:spTree>
    <p:extLst>
      <p:ext uri="{BB962C8B-B14F-4D97-AF65-F5344CB8AC3E}">
        <p14:creationId xmlns:p14="http://schemas.microsoft.com/office/powerpoint/2010/main" val="363277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Management</a:t>
            </a:r>
          </a:p>
          <a:p>
            <a:pPr marL="914400" lvl="1" indent="-457200">
              <a:buFont typeface="+mj-lt"/>
              <a:buAutoNum type="arabicPeriod" startAt="2"/>
            </a:pPr>
            <a:r>
              <a:rPr lang="en-US" u="sng" dirty="0"/>
              <a:t>NSAIDs:</a:t>
            </a:r>
            <a:r>
              <a:rPr lang="en-US" dirty="0"/>
              <a:t> inhibit COX, which converts arachidonic acid into proinflammatory molecules (prostaglandin, </a:t>
            </a:r>
            <a:r>
              <a:rPr lang="en-US" dirty="0" err="1"/>
              <a:t>thromboxanes</a:t>
            </a:r>
            <a:r>
              <a:rPr lang="en-US" dirty="0"/>
              <a:t>, </a:t>
            </a:r>
            <a:r>
              <a:rPr lang="en-US" dirty="0" err="1"/>
              <a:t>prostacyclins</a:t>
            </a:r>
            <a:r>
              <a:rPr lang="en-US" dirty="0"/>
              <a:t>). </a:t>
            </a:r>
            <a:br>
              <a:rPr lang="en-US" dirty="0"/>
            </a:br>
            <a:r>
              <a:rPr lang="en-US" dirty="0"/>
              <a:t>Most commonly recommend Naproxen because T</a:t>
            </a:r>
            <a:r>
              <a:rPr lang="en-US" baseline="30000" dirty="0"/>
              <a:t>1/2</a:t>
            </a:r>
            <a:r>
              <a:rPr lang="en-US" dirty="0"/>
              <a:t> allows for BID dosing. Anti-inflammatory treatment requires </a:t>
            </a:r>
            <a:r>
              <a:rPr lang="en-US" u="sng" dirty="0"/>
              <a:t>high doses</a:t>
            </a:r>
            <a:r>
              <a:rPr lang="en-US" dirty="0"/>
              <a:t> in a </a:t>
            </a:r>
            <a:r>
              <a:rPr lang="en-US" u="sng" dirty="0"/>
              <a:t>sustained manner. </a:t>
            </a:r>
            <a:br>
              <a:rPr lang="en-US" u="sng" dirty="0"/>
            </a:br>
            <a:r>
              <a:rPr lang="en-US" b="1" dirty="0">
                <a:solidFill>
                  <a:srgbClr val="FF0000"/>
                </a:solidFill>
              </a:rPr>
              <a:t>Naproxen:</a:t>
            </a:r>
            <a:r>
              <a:rPr lang="en-US" dirty="0">
                <a:solidFill>
                  <a:srgbClr val="FF0000"/>
                </a:solidFill>
              </a:rPr>
              <a:t> 15-20 mg/kg/d divided BID for at least 2 months</a:t>
            </a:r>
            <a:br>
              <a:rPr lang="en-US" dirty="0">
                <a:solidFill>
                  <a:srgbClr val="FF0000"/>
                </a:solidFill>
              </a:rPr>
            </a:br>
            <a:r>
              <a:rPr lang="en-US" b="1" dirty="0"/>
              <a:t>Ibuprofen</a:t>
            </a:r>
            <a:r>
              <a:rPr lang="en-US" dirty="0"/>
              <a:t> 30-40 mg/kg/d divided TID or QID for at least 2 months</a:t>
            </a:r>
            <a:br>
              <a:rPr lang="en-US" dirty="0"/>
            </a:br>
            <a:r>
              <a:rPr lang="en-US" b="1" dirty="0"/>
              <a:t>Celecoxib</a:t>
            </a:r>
            <a:r>
              <a:rPr lang="en-US" dirty="0"/>
              <a:t> 50-100 mg daily or BID for at least 2 months. </a:t>
            </a:r>
            <a:br>
              <a:rPr lang="en-US" dirty="0"/>
            </a:br>
            <a:r>
              <a:rPr lang="en-US" dirty="0"/>
              <a:t>Adverse effects are uncommon and usually preventable. Can see dyspepsia/GI ulcer, renal injury, and </a:t>
            </a:r>
            <a:r>
              <a:rPr lang="en-US" dirty="0" err="1"/>
              <a:t>pseudoporphyria</a:t>
            </a:r>
            <a:r>
              <a:rPr lang="en-US" dirty="0"/>
              <a:t>.</a:t>
            </a:r>
            <a:endParaRPr lang="en-US" u="sng" dirty="0"/>
          </a:p>
          <a:p>
            <a:endParaRPr lang="en-US" dirty="0"/>
          </a:p>
        </p:txBody>
      </p:sp>
      <p:sp>
        <p:nvSpPr>
          <p:cNvPr id="4" name="Title 1">
            <a:extLst>
              <a:ext uri="{FF2B5EF4-FFF2-40B4-BE49-F238E27FC236}">
                <a16:creationId xmlns:a16="http://schemas.microsoft.com/office/drawing/2014/main" xmlns="" id="{847B241E-30E6-441D-A4B9-A1085F4C8E7F}"/>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40062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0CAD7-662E-47E6-B51E-BA73F5FF2E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a:p>
        </p:txBody>
      </p:sp>
      <p:pic>
        <p:nvPicPr>
          <p:cNvPr id="1026" name="Picture 2" descr="Image result for pseudoporphyria">
            <a:extLst>
              <a:ext uri="{FF2B5EF4-FFF2-40B4-BE49-F238E27FC236}">
                <a16:creationId xmlns:a16="http://schemas.microsoft.com/office/drawing/2014/main" xmlns="" id="{D92D42F1-76EF-4548-9E38-164293E15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546041"/>
            <a:ext cx="956310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Management:</a:t>
            </a:r>
          </a:p>
          <a:p>
            <a:pPr marL="914400" lvl="1" indent="-457200">
              <a:buFont typeface="+mj-lt"/>
              <a:buAutoNum type="arabicPeriod" startAt="3"/>
            </a:pPr>
            <a:r>
              <a:rPr lang="en-US" u="sng" dirty="0"/>
              <a:t>Systemic Corticosteroids:</a:t>
            </a:r>
            <a:r>
              <a:rPr lang="en-US" dirty="0"/>
              <a:t> highly effective for short term management, extremely poor long-term monotherapy. Long list of adverse effects. Will sometimes be used to induce remission while awaiting proper treatment. </a:t>
            </a:r>
            <a:br>
              <a:rPr lang="en-US" dirty="0"/>
            </a:br>
            <a:r>
              <a:rPr lang="en-US" dirty="0"/>
              <a:t>**Please do NOT use without d/w rheumatology, as it will mask/treat joints**</a:t>
            </a:r>
          </a:p>
          <a:p>
            <a:pPr marL="914400" lvl="1" indent="-457200">
              <a:buFont typeface="+mj-lt"/>
              <a:buAutoNum type="arabicPeriod" startAt="3"/>
            </a:pPr>
            <a:r>
              <a:rPr lang="en-US" u="sng" dirty="0"/>
              <a:t>Methotrexate:</a:t>
            </a:r>
            <a:r>
              <a:rPr lang="en-US" dirty="0"/>
              <a:t> Disease modifying anti-rheumatic drug (DMARD). First line therapy for all extensive JIA or disease refractory to NSAID/injection. Used in low doses – is well tolerated, safe, and efficacious in 80% of patients. </a:t>
            </a:r>
            <a:br>
              <a:rPr lang="en-US" dirty="0"/>
            </a:br>
            <a:r>
              <a:rPr lang="en-US" dirty="0"/>
              <a:t>Adverse effects include immunosuppression (minor degree), transaminitis (reversible in vast majority), GI intolerance / oral ulcers (manageable). Is </a:t>
            </a:r>
            <a:r>
              <a:rPr lang="en-US" b="1" dirty="0"/>
              <a:t>extremely</a:t>
            </a:r>
            <a:r>
              <a:rPr lang="en-US" dirty="0"/>
              <a:t> teratogenic while using it. Should avoid alcohol. </a:t>
            </a:r>
            <a:br>
              <a:rPr lang="en-US" dirty="0"/>
            </a:br>
            <a:r>
              <a:rPr lang="en-US" dirty="0"/>
              <a:t>Cannot have </a:t>
            </a:r>
            <a:r>
              <a:rPr lang="en-US" b="1" dirty="0"/>
              <a:t>LIVE</a:t>
            </a:r>
            <a:r>
              <a:rPr lang="en-US" dirty="0"/>
              <a:t> vaccinations per current recommendations. </a:t>
            </a:r>
          </a:p>
          <a:p>
            <a:pPr marL="914400" lvl="1" indent="-457200">
              <a:buFont typeface="+mj-lt"/>
              <a:buAutoNum type="arabicPeriod" startAt="3"/>
            </a:pPr>
            <a:r>
              <a:rPr lang="en-US" u="sng" dirty="0"/>
              <a:t>Other DMARDS:</a:t>
            </a:r>
            <a:r>
              <a:rPr lang="en-US" dirty="0"/>
              <a:t> Leflunomide, Sulfasalazine, Thalidomide, +/- Plaquenil. </a:t>
            </a:r>
            <a:endParaRPr lang="en-US" u="sng"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511735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dirty="0"/>
              <a:t>Management: Biologics</a:t>
            </a:r>
          </a:p>
          <a:p>
            <a:pPr lvl="1"/>
            <a:r>
              <a:rPr lang="en-US" dirty="0"/>
              <a:t>Biologics are a category of synthesized antibodies that range from fully-human to chimeric. Within each category they share adverse effect profiles. </a:t>
            </a:r>
          </a:p>
          <a:p>
            <a:pPr lvl="1"/>
            <a:r>
              <a:rPr lang="en-US" dirty="0"/>
              <a:t>The most common ones to be aware of are the Anti-TNF agents, which include:</a:t>
            </a:r>
            <a:br>
              <a:rPr lang="en-US" dirty="0"/>
            </a:br>
            <a:r>
              <a:rPr lang="en-US" dirty="0"/>
              <a:t>Enbrel (Etanercept) / </a:t>
            </a:r>
            <a:r>
              <a:rPr lang="en-US" dirty="0" err="1"/>
              <a:t>Erelzi</a:t>
            </a:r>
            <a:r>
              <a:rPr lang="en-US" dirty="0"/>
              <a:t/>
            </a:r>
            <a:br>
              <a:rPr lang="en-US" dirty="0"/>
            </a:br>
            <a:r>
              <a:rPr lang="en-US" dirty="0" err="1"/>
              <a:t>Remicaide</a:t>
            </a:r>
            <a:r>
              <a:rPr lang="en-US" dirty="0"/>
              <a:t> (Infliximab)</a:t>
            </a:r>
            <a:br>
              <a:rPr lang="en-US" dirty="0"/>
            </a:br>
            <a:r>
              <a:rPr lang="en-US" dirty="0"/>
              <a:t>Humira (Adalimumab)</a:t>
            </a:r>
            <a:br>
              <a:rPr lang="en-US" dirty="0"/>
            </a:br>
            <a:r>
              <a:rPr lang="en-US" dirty="0"/>
              <a:t>The main differences are in method of delivery (IV vs. SC), frequency (q1w-q8w), and immunogenicity (ability to induce other autoimmune disease). </a:t>
            </a:r>
            <a:br>
              <a:rPr lang="en-US" dirty="0"/>
            </a:br>
            <a:r>
              <a:rPr lang="en-US" dirty="0"/>
              <a:t>Main adverse effects are immunosuppression (moderate risk), latent disease reactivation (hepatitis/TB), injection/infusion reaction, demyelinating disease*, and autoimmune disease*</a:t>
            </a:r>
            <a:br>
              <a:rPr lang="en-US" dirty="0"/>
            </a:br>
            <a:r>
              <a:rPr lang="en-US" dirty="0"/>
              <a:t/>
            </a:r>
            <a:br>
              <a:rPr lang="en-US" dirty="0"/>
            </a:br>
            <a:r>
              <a:rPr lang="en-US" dirty="0"/>
              <a:t>Cannot have live vaccinations.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3628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Management: Other Biologics</a:t>
            </a:r>
          </a:p>
          <a:p>
            <a:pPr lvl="1"/>
            <a:r>
              <a:rPr lang="en-US" u="sng" dirty="0"/>
              <a:t>Rituximab:</a:t>
            </a:r>
            <a:r>
              <a:rPr lang="en-US" dirty="0"/>
              <a:t> anti-CD20, used in refractory arthritis and SLE</a:t>
            </a:r>
          </a:p>
          <a:p>
            <a:pPr lvl="1"/>
            <a:r>
              <a:rPr lang="en-US" u="sng" dirty="0"/>
              <a:t>Abatacept:</a:t>
            </a:r>
            <a:r>
              <a:rPr lang="en-US" dirty="0"/>
              <a:t> anti-CTLA4, used in refractory arthritis</a:t>
            </a:r>
          </a:p>
          <a:p>
            <a:pPr lvl="1"/>
            <a:r>
              <a:rPr lang="en-US" u="sng" dirty="0"/>
              <a:t>Anakinra:</a:t>
            </a:r>
            <a:r>
              <a:rPr lang="en-US" dirty="0"/>
              <a:t> anti-IL1R antagonist, used in systemic JIA, MAS, fever syndromes.</a:t>
            </a:r>
          </a:p>
          <a:p>
            <a:pPr lvl="1"/>
            <a:r>
              <a:rPr lang="en-US" u="sng" dirty="0"/>
              <a:t>Canakinumab:</a:t>
            </a:r>
            <a:r>
              <a:rPr lang="en-US" dirty="0"/>
              <a:t> anti-IL1 agent, used in systemic JIA and fever syndromes.</a:t>
            </a:r>
          </a:p>
          <a:p>
            <a:pPr lvl="1"/>
            <a:r>
              <a:rPr lang="en-US" u="sng" dirty="0"/>
              <a:t>Tocilizumab:</a:t>
            </a:r>
            <a:r>
              <a:rPr lang="en-US" dirty="0"/>
              <a:t> anti-IL6 agent, used in systemic JIA and refractory polyarticular JIA</a:t>
            </a:r>
          </a:p>
          <a:p>
            <a:pPr marL="457200" lvl="1" indent="0">
              <a:buNone/>
            </a:pPr>
            <a:endParaRPr lang="en-US" u="sng"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925789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Management: Role of the Pediatrician:</a:t>
            </a:r>
          </a:p>
          <a:p>
            <a:pPr lvl="1"/>
            <a:r>
              <a:rPr lang="en-US" dirty="0"/>
              <a:t>Encourage families to follow directions for regular </a:t>
            </a:r>
            <a:r>
              <a:rPr lang="en-US" dirty="0" err="1"/>
              <a:t>labwork</a:t>
            </a:r>
            <a:r>
              <a:rPr lang="en-US" dirty="0"/>
              <a:t>. Ensures complications can be caught early and prevented.</a:t>
            </a:r>
          </a:p>
          <a:p>
            <a:pPr lvl="1"/>
            <a:r>
              <a:rPr lang="en-US" dirty="0"/>
              <a:t>See patients on immunosuppressants who have fever – may need throat swab, cultures, and consideration for empiric antibiotics. </a:t>
            </a:r>
          </a:p>
          <a:p>
            <a:pPr lvl="1"/>
            <a:r>
              <a:rPr lang="en-US" dirty="0"/>
              <a:t>Encourage those on methotrexate to use double contraception and avoid / abstain from alcohol. </a:t>
            </a:r>
          </a:p>
          <a:p>
            <a:pPr lvl="1"/>
            <a:r>
              <a:rPr lang="en-US" dirty="0"/>
              <a:t>Do not prescribe sulfa antibiotics to those on methotrexate.</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475640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Related conditions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4629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Septic Arthritis:</a:t>
            </a:r>
            <a:r>
              <a:rPr lang="en-US" dirty="0"/>
              <a:t> acute </a:t>
            </a:r>
            <a:r>
              <a:rPr lang="en-US" dirty="0" err="1"/>
              <a:t>monoarthritis</a:t>
            </a:r>
            <a:r>
              <a:rPr lang="en-US" dirty="0"/>
              <a:t> (usually), most often caused by gram positive organism such as Staph or Strep. Consider K. </a:t>
            </a:r>
            <a:r>
              <a:rPr lang="en-US" dirty="0" err="1"/>
              <a:t>Kingae</a:t>
            </a:r>
            <a:r>
              <a:rPr lang="en-US" dirty="0"/>
              <a:t> as a gram negative organism, seen in up to 10% of cases. Other organisms based on risk factors. Typically will be acute in onset with a hot, red, swollen joint and accompanying systemic illness. Diagnosis ideally through joint aspiration for fluid and culture and blood counts. Etiologic agent only found in 2/3 of cases. Managed with antibiotics and aspiration / drainage. \</a:t>
            </a:r>
          </a:p>
          <a:p>
            <a:r>
              <a:rPr lang="en-US" b="1" dirty="0"/>
              <a:t>Transient Synovitis: </a:t>
            </a:r>
            <a:r>
              <a:rPr lang="en-US" dirty="0"/>
              <a:t>Most often a condition of the hip, and primary differential for young children with limp. Typically less painful (can </a:t>
            </a:r>
            <a:r>
              <a:rPr lang="en-US" dirty="0" err="1"/>
              <a:t>weightbear</a:t>
            </a:r>
            <a:r>
              <a:rPr lang="en-US" dirty="0"/>
              <a:t> with difficulty) and less systemically unwell. Use the Kocher criteria to distinguish between TS and septic arthritis. 	</a:t>
            </a:r>
          </a:p>
          <a:p>
            <a:pPr lvl="1"/>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603440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Lyme Disease:</a:t>
            </a:r>
            <a:r>
              <a:rPr lang="en-US" dirty="0"/>
              <a:t> read the CPS statement! Arthritis is a “late disease” manifestation, typically manifesting ~ 4 months after tick bite (though can be seen sooner). Is indistinguishable from oligoarticular JIA – usually a </a:t>
            </a:r>
            <a:r>
              <a:rPr lang="en-US" dirty="0" err="1"/>
              <a:t>monoarthritis</a:t>
            </a:r>
            <a:r>
              <a:rPr lang="en-US" dirty="0"/>
              <a:t> of a knee; joint fluid typical for inflammation not infection, and spirochetes not seen on joint fluid in general. </a:t>
            </a:r>
            <a:br>
              <a:rPr lang="en-US" dirty="0"/>
            </a:br>
            <a:r>
              <a:rPr lang="en-US" dirty="0"/>
              <a:t>Diagnosis through serologic testing in at-risk individuals. Always ask about a history of tick exposure / travel to Lyme endemic areas. </a:t>
            </a:r>
            <a:br>
              <a:rPr lang="en-US" dirty="0"/>
            </a:br>
            <a:r>
              <a:rPr lang="en-US" dirty="0"/>
              <a:t>Even with treatment, a significant minority can have chronic inflammatory arthritis and ultimately a diagnosis of JIA. </a:t>
            </a:r>
            <a:br>
              <a:rPr lang="en-US" dirty="0"/>
            </a:br>
            <a:endParaRPr lang="en-US" dirty="0"/>
          </a:p>
          <a:p>
            <a:r>
              <a:rPr lang="en-US" b="1" dirty="0"/>
              <a:t>Chronic Lyme Disease:</a:t>
            </a:r>
            <a:r>
              <a:rPr lang="en-US" dirty="0"/>
              <a:t> this is not a thing; do not refer this to us. Please.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88499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Reactive Arthritis:</a:t>
            </a:r>
            <a:r>
              <a:rPr lang="en-US" dirty="0"/>
              <a:t> currently this term encompasses several former diagnoses: typical reactive arthritis, Reiter syndrome, and post-strep reactive arthritis:</a:t>
            </a:r>
          </a:p>
          <a:p>
            <a:pPr lvl="1"/>
            <a:r>
              <a:rPr lang="en-US" i="1" dirty="0"/>
              <a:t>Typical:</a:t>
            </a:r>
            <a:r>
              <a:rPr lang="en-US" dirty="0"/>
              <a:t> the typical description of reactive arthritis is a peripheral arthritis involving one or several joints that follows a few weeks after an infection with a dysentery-like illness (salmonella, yersinia, </a:t>
            </a:r>
            <a:r>
              <a:rPr lang="en-US" dirty="0" err="1"/>
              <a:t>etc</a:t>
            </a:r>
            <a:r>
              <a:rPr lang="en-US" dirty="0"/>
              <a:t>…). Other agents include chlamydia and mycoplasma. Can also cause dactylitis and </a:t>
            </a:r>
            <a:r>
              <a:rPr lang="en-US" dirty="0" err="1"/>
              <a:t>enthesitis</a:t>
            </a:r>
            <a:r>
              <a:rPr lang="en-US" dirty="0"/>
              <a:t>. Will see elevated inflammatory makers; joint fluid similar to inflammatory. Typically resolves within few weeks to months, and can be managed with NSAIDs. Some proportion go on to have chronic or recurrent arthritis and may be reclassified as JIA/ERA. Sulfasalazine favored over methotrexate. </a:t>
            </a:r>
          </a:p>
          <a:p>
            <a:pPr lvl="1"/>
            <a:r>
              <a:rPr lang="en-US" i="1" dirty="0"/>
              <a:t>Reiter Syndrome:</a:t>
            </a:r>
            <a:r>
              <a:rPr lang="en-US" dirty="0"/>
              <a:t> described a triad of arthritis, conjunctivitis/uveitis, and urethritis. No longer an independent term.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56603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0CAD7-662E-47E6-B51E-BA73F5FF2E48}"/>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dirty="0"/>
              <a:t>Broad categories of Rheumatologic Disease:</a:t>
            </a:r>
          </a:p>
          <a:p>
            <a:pPr lvl="1"/>
            <a:r>
              <a:rPr lang="en-US" dirty="0"/>
              <a:t>“Autoimmune”</a:t>
            </a:r>
          </a:p>
          <a:p>
            <a:pPr lvl="2"/>
            <a:r>
              <a:rPr lang="en-US" dirty="0"/>
              <a:t>Juvenile Idiopathic Arthritis</a:t>
            </a:r>
          </a:p>
          <a:p>
            <a:pPr lvl="2"/>
            <a:r>
              <a:rPr lang="en-US" dirty="0"/>
              <a:t>Connective Tissue Diseases</a:t>
            </a:r>
          </a:p>
          <a:p>
            <a:pPr lvl="3"/>
            <a:r>
              <a:rPr lang="en-US" dirty="0"/>
              <a:t>Systemic lupus erythematosus</a:t>
            </a:r>
          </a:p>
          <a:p>
            <a:pPr lvl="3"/>
            <a:r>
              <a:rPr lang="en-US" dirty="0"/>
              <a:t>Juvenile Dermatomyositis</a:t>
            </a:r>
          </a:p>
          <a:p>
            <a:pPr lvl="3"/>
            <a:r>
              <a:rPr lang="en-US" dirty="0"/>
              <a:t>Mixed / Undifferentiated connective tissue disease</a:t>
            </a:r>
          </a:p>
          <a:p>
            <a:pPr lvl="2"/>
            <a:r>
              <a:rPr lang="en-US" dirty="0"/>
              <a:t>Vasculitis</a:t>
            </a:r>
          </a:p>
          <a:p>
            <a:pPr lvl="3"/>
            <a:r>
              <a:rPr lang="en-US" dirty="0"/>
              <a:t>Systemic (large, medium, and small-vessel)</a:t>
            </a:r>
          </a:p>
          <a:p>
            <a:pPr lvl="3"/>
            <a:r>
              <a:rPr lang="en-US" dirty="0"/>
              <a:t>Localized (cutaneous PAN, CNS vasculitis)</a:t>
            </a:r>
          </a:p>
          <a:p>
            <a:pPr lvl="1"/>
            <a:r>
              <a:rPr lang="en-US" dirty="0"/>
              <a:t>“Autoinflammatory”</a:t>
            </a:r>
          </a:p>
          <a:p>
            <a:pPr lvl="2"/>
            <a:r>
              <a:rPr lang="en-US" dirty="0"/>
              <a:t>Periodic Fever Syndromes</a:t>
            </a:r>
          </a:p>
          <a:p>
            <a:pPr lvl="2"/>
            <a:r>
              <a:rPr lang="en-US" dirty="0"/>
              <a:t>Chronic Recurrent Multifocal Osteomyelitis (CRMO/CNO)</a:t>
            </a:r>
          </a:p>
        </p:txBody>
      </p:sp>
    </p:spTree>
    <p:extLst>
      <p:ext uri="{BB962C8B-B14F-4D97-AF65-F5344CB8AC3E}">
        <p14:creationId xmlns:p14="http://schemas.microsoft.com/office/powerpoint/2010/main" val="2174893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Post-Strep Reactive Arthritis:</a:t>
            </a:r>
            <a:r>
              <a:rPr lang="en-US" dirty="0"/>
              <a:t> a peripheral arthritis that follows soon after a GAS infection (typically &lt; 10 days). Is </a:t>
            </a:r>
            <a:r>
              <a:rPr lang="en-US" u="sng" dirty="0"/>
              <a:t>additive</a:t>
            </a:r>
            <a:r>
              <a:rPr lang="en-US" dirty="0"/>
              <a:t>, typically lasting ~ 2 months, with some cases lasting up to 6 months or having recurrences. Has been associated with erythema nodosum in some cases. Has moderate response to ASA / NSAIDs, but is typically self-limited. Throat swab often positive given the latency from diagnosis. Management is NSAIDs.</a:t>
            </a:r>
          </a:p>
          <a:p>
            <a:r>
              <a:rPr lang="en-US" b="1" dirty="0"/>
              <a:t>Rheumatic Fever: </a:t>
            </a:r>
            <a:r>
              <a:rPr lang="en-US" dirty="0"/>
              <a:t>a systemic disease typified by carditis, arthritis, and typical rash. Usually occurs several weeks after strep infection. Diagnosis is clinical using the </a:t>
            </a:r>
            <a:r>
              <a:rPr lang="en-US" u="sng" dirty="0"/>
              <a:t>Jones Criteria.</a:t>
            </a:r>
            <a:r>
              <a:rPr lang="en-US" dirty="0"/>
              <a:t> Key note is the arthritis is </a:t>
            </a:r>
            <a:r>
              <a:rPr lang="en-US" u="sng" dirty="0"/>
              <a:t>migratory</a:t>
            </a:r>
            <a:r>
              <a:rPr lang="en-US" dirty="0"/>
              <a:t> and highly responsive to ASA and NSAIDs. Treatment is supportive and with antibiotics (clearance -&gt; prophylaxis).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775268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8AC82-B295-44D2-967C-6788D6048BD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042828D3-678A-4EF8-B4DB-4750192C87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64615"/>
            <a:ext cx="12070455" cy="4928769"/>
          </a:xfrm>
        </p:spPr>
      </p:pic>
    </p:spTree>
    <p:extLst>
      <p:ext uri="{BB962C8B-B14F-4D97-AF65-F5344CB8AC3E}">
        <p14:creationId xmlns:p14="http://schemas.microsoft.com/office/powerpoint/2010/main" val="2549443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663440"/>
          </a:xfrm>
        </p:spPr>
        <p:txBody>
          <a:bodyPr>
            <a:normAutofit fontScale="92500" lnSpcReduction="10000"/>
          </a:bodyPr>
          <a:lstStyle/>
          <a:p>
            <a:r>
              <a:rPr lang="en-US" b="1" dirty="0"/>
              <a:t>IBD-Associated Arthropathy: </a:t>
            </a:r>
            <a:r>
              <a:rPr lang="en-US" dirty="0"/>
              <a:t>one of the most common extraintestinal manifestations of CD &gt; UC. Most common manifestation is arthropathy and arthralgias without true arthritis. 2 major patterns are described:</a:t>
            </a:r>
          </a:p>
          <a:p>
            <a:pPr lvl="1"/>
            <a:r>
              <a:rPr lang="en-US" u="sng" dirty="0"/>
              <a:t>Peripheral:</a:t>
            </a:r>
            <a:r>
              <a:rPr lang="en-US" dirty="0"/>
              <a:t> this tends to follow a pattern of oligoarticular JIA involving large, more proximal joints (though can involve any / all joints). Follows the course of the disease and management is by improving control of underlying CD. If arthritis like this flares, it is likely there is a subclinical CD flare in the bowel.</a:t>
            </a:r>
          </a:p>
          <a:p>
            <a:pPr lvl="1"/>
            <a:r>
              <a:rPr lang="en-US" u="sng" dirty="0"/>
              <a:t>Axial:</a:t>
            </a:r>
            <a:r>
              <a:rPr lang="en-US" dirty="0"/>
              <a:t> this tends to mimic ERA / AS, and is more common in those who are HLAB27 positive. Tends to be independent from IBD course and often requires treatment independent of IBD (though treatments tend to overlap). </a:t>
            </a:r>
          </a:p>
          <a:p>
            <a:r>
              <a:rPr lang="en-US" b="1" dirty="0"/>
              <a:t>CF-Associated Arthropathy:</a:t>
            </a:r>
            <a:r>
              <a:rPr lang="en-US" dirty="0"/>
              <a:t> seen in up to 8% of patients with CF. Typical presentation is transient arthritis lasting 1-10 days with full resolution and relapses. NSAIDs usually sufficient. </a:t>
            </a:r>
          </a:p>
          <a:p>
            <a:r>
              <a:rPr lang="en-US" b="1" dirty="0"/>
              <a:t>Celiac Disease:</a:t>
            </a:r>
            <a:r>
              <a:rPr lang="en-US" dirty="0"/>
              <a:t> It is known that celiac patients can have an inflammatory arthropathy that responds to GFD; however, also higher risk of JIA. If there is likely JIA, should screen for Celiac, and if positive, treat before diagnosing JIA formally.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936685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Systemic Lupus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1167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dirty="0"/>
              <a:t>The prototypic autoimmune disease, caused by a loss of </a:t>
            </a:r>
            <a:r>
              <a:rPr lang="en-US" b="1" dirty="0"/>
              <a:t>Tolerance.</a:t>
            </a:r>
          </a:p>
          <a:p>
            <a:r>
              <a:rPr lang="en-US" dirty="0"/>
              <a:t>An antibody mediated disease (at it’s most simple level of comprehension). </a:t>
            </a:r>
          </a:p>
          <a:p>
            <a:pPr lvl="1"/>
            <a:r>
              <a:rPr lang="en-US" dirty="0"/>
              <a:t>There are some subtypes of “congenital” SLE that are related to direct defects in the complement pathway.</a:t>
            </a:r>
          </a:p>
          <a:p>
            <a:pPr lvl="1"/>
            <a:r>
              <a:rPr lang="en-US" dirty="0"/>
              <a:t>The most common of these is homozygous anti-C1q deficiency, wherein 90% of affected patients will have SLE. Also seen in C2 and C4 deficiencies. </a:t>
            </a:r>
          </a:p>
          <a:p>
            <a:r>
              <a:rPr lang="en-US" dirty="0"/>
              <a:t>Typified by the </a:t>
            </a:r>
            <a:r>
              <a:rPr lang="en-US" b="1" dirty="0"/>
              <a:t>Anti-dsDNA Antibody</a:t>
            </a:r>
            <a:r>
              <a:rPr lang="en-US" dirty="0"/>
              <a:t> (more antibodies will be discussed). </a:t>
            </a:r>
          </a:p>
          <a:p>
            <a:r>
              <a:rPr lang="en-US" dirty="0"/>
              <a:t>Typified by involvement of skin, blood/marrow, and kidneys in majority. </a:t>
            </a:r>
          </a:p>
          <a:p>
            <a:endParaRPr lang="en-US" dirty="0"/>
          </a:p>
          <a:p>
            <a:r>
              <a:rPr lang="en-US" dirty="0"/>
              <a:t>Unlike adults, pediatric SLE tends to have more frequent / severe organ manifestations, less commonly has sicca symptoms / arthritis, and can have a more defined genetic basis. </a:t>
            </a:r>
          </a:p>
          <a:p>
            <a:pPr lvl="1"/>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762313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85000" lnSpcReduction="20000"/>
          </a:bodyPr>
          <a:lstStyle/>
          <a:p>
            <a:r>
              <a:rPr lang="en-US" dirty="0"/>
              <a:t>Classification Criteria*</a:t>
            </a:r>
          </a:p>
          <a:p>
            <a:r>
              <a:rPr lang="en-US" dirty="0"/>
              <a:t>ACR Criteria (for classification) - most recently modified in 1997. Classification requires any 4 criteria, and has a 76.6% sensitivity, and 93.4% specificity in children.</a:t>
            </a:r>
          </a:p>
          <a:p>
            <a:pPr lvl="1"/>
            <a:r>
              <a:rPr lang="en-US" dirty="0"/>
              <a:t>Malar rash (fixed erythema, flat or raised, sparing nasolabial folds)</a:t>
            </a:r>
          </a:p>
          <a:p>
            <a:pPr lvl="1"/>
            <a:r>
              <a:rPr lang="en-US" dirty="0"/>
              <a:t>Discoid rash (raised erythematous patches with keratotic scaling and follicular plugging)</a:t>
            </a:r>
          </a:p>
          <a:p>
            <a:pPr lvl="1"/>
            <a:r>
              <a:rPr lang="en-US" dirty="0"/>
              <a:t>Photosensitivity (rash from exposure to sunlight)</a:t>
            </a:r>
          </a:p>
          <a:p>
            <a:pPr lvl="1"/>
            <a:r>
              <a:rPr lang="en-US" dirty="0"/>
              <a:t>Oral or Nasopharyngeal ulceration (usually painless)</a:t>
            </a:r>
          </a:p>
          <a:p>
            <a:pPr lvl="1"/>
            <a:r>
              <a:rPr lang="en-US" dirty="0"/>
              <a:t>Arthritis (non-erosive, involving at least 2 peripheral joints)</a:t>
            </a:r>
          </a:p>
          <a:p>
            <a:pPr lvl="1"/>
            <a:r>
              <a:rPr lang="en-US" dirty="0"/>
              <a:t>Serositis (pleuritis, pleural effusion, pericarditis, pericardial effusion)</a:t>
            </a:r>
          </a:p>
          <a:p>
            <a:pPr lvl="1"/>
            <a:r>
              <a:rPr lang="en-US" dirty="0"/>
              <a:t>Renal disorder (proteinuria &gt; 0.5 g/d, or cellular casts)</a:t>
            </a:r>
          </a:p>
          <a:p>
            <a:pPr lvl="1"/>
            <a:r>
              <a:rPr lang="en-US" dirty="0"/>
              <a:t>Neurologic disorder (seizures or psychosis, without other explanation)</a:t>
            </a:r>
          </a:p>
          <a:p>
            <a:pPr lvl="1"/>
            <a:r>
              <a:rPr lang="en-US" dirty="0"/>
              <a:t>Hematologic disorder (hemolytic anemia, leukopenia (&lt; 4.0), lymphopenia (&lt; 1.5), or thrombocytopenia)</a:t>
            </a:r>
          </a:p>
          <a:p>
            <a:pPr lvl="1"/>
            <a:r>
              <a:rPr lang="en-US" dirty="0"/>
              <a:t>Immunologic disorder (dsDNA, </a:t>
            </a:r>
            <a:r>
              <a:rPr lang="en-US" dirty="0" err="1"/>
              <a:t>Sm</a:t>
            </a:r>
            <a:r>
              <a:rPr lang="en-US" dirty="0"/>
              <a:t>, LAC, </a:t>
            </a:r>
            <a:r>
              <a:rPr lang="en-US" dirty="0" err="1"/>
              <a:t>ACl</a:t>
            </a:r>
            <a:r>
              <a:rPr lang="en-US" dirty="0"/>
              <a:t>, or </a:t>
            </a:r>
            <a:r>
              <a:rPr lang="en-US" b="1" dirty="0"/>
              <a:t>false positive RPR</a:t>
            </a:r>
            <a:r>
              <a:rPr lang="en-US" dirty="0"/>
              <a:t>)</a:t>
            </a:r>
          </a:p>
          <a:p>
            <a:pPr lvl="1"/>
            <a:r>
              <a:rPr lang="en-US" dirty="0"/>
              <a:t>Positive ANA</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56103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Epidemiology:</a:t>
            </a:r>
          </a:p>
          <a:p>
            <a:pPr lvl="1"/>
            <a:r>
              <a:rPr lang="en-US" dirty="0"/>
              <a:t>Incidence ~ 1 / 100 000; Prevalence ~ 2-25/100 000</a:t>
            </a:r>
          </a:p>
          <a:p>
            <a:pPr lvl="1"/>
            <a:r>
              <a:rPr lang="en-US" dirty="0"/>
              <a:t>Typical (pediatric) age of onset in early adolescence (5:1 F to M ratio)</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612698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Typical Manifestations: The ACR criteria are common manifestations.</a:t>
            </a:r>
          </a:p>
          <a:p>
            <a:pPr lvl="1"/>
            <a:r>
              <a:rPr lang="en-US" dirty="0"/>
              <a:t>Systemic: fevers, malaise, fatigue, lymphadenopathy, weight loss. </a:t>
            </a:r>
          </a:p>
          <a:p>
            <a:pPr lvl="1"/>
            <a:r>
              <a:rPr lang="en-US" dirty="0"/>
              <a:t>Rashes: malar, photosensitive, discoid, others (many types; any rash can be SLE), oral / nasal ulceration.</a:t>
            </a:r>
          </a:p>
          <a:p>
            <a:pPr lvl="1"/>
            <a:r>
              <a:rPr lang="en-US" dirty="0"/>
              <a:t>Sicca Symptoms: dry mouth (excessive </a:t>
            </a:r>
            <a:r>
              <a:rPr lang="en-US" dirty="0" err="1"/>
              <a:t>cariogenesis</a:t>
            </a:r>
            <a:r>
              <a:rPr lang="en-US" dirty="0"/>
              <a:t>), dry eyes (ulcerations).</a:t>
            </a:r>
          </a:p>
          <a:p>
            <a:pPr lvl="1"/>
            <a:r>
              <a:rPr lang="en-US" dirty="0"/>
              <a:t>MSK: myositis, arthralgia, arthritis (typically non-erosive, symmetric, small joint).</a:t>
            </a:r>
          </a:p>
          <a:p>
            <a:pPr lvl="1"/>
            <a:r>
              <a:rPr lang="en-US" dirty="0"/>
              <a:t>End-Organ: </a:t>
            </a:r>
          </a:p>
          <a:p>
            <a:pPr lvl="2"/>
            <a:r>
              <a:rPr lang="en-US" dirty="0"/>
              <a:t>Neuropsychiatric (seizures, psychosis || anxiety, depression, headaches*)</a:t>
            </a:r>
          </a:p>
          <a:p>
            <a:pPr lvl="2"/>
            <a:r>
              <a:rPr lang="en-US" dirty="0"/>
              <a:t>Cardiopulmonary (effusions, hemorrhages, endocarditis)</a:t>
            </a:r>
          </a:p>
          <a:p>
            <a:pPr lvl="2"/>
            <a:r>
              <a:rPr lang="en-US" dirty="0"/>
              <a:t>Vascular (vasculitis, Raynaud phenomenon)</a:t>
            </a:r>
          </a:p>
          <a:p>
            <a:pPr lvl="2"/>
            <a:r>
              <a:rPr lang="en-US" dirty="0"/>
              <a:t>Thromboembolic (stroke, coronary sinus venous thrombosis, DVT/PE) – related to APLs</a:t>
            </a:r>
          </a:p>
          <a:p>
            <a:pPr lvl="2"/>
            <a:r>
              <a:rPr lang="en-US" dirty="0"/>
              <a:t>Glomerulonephritis (5 subtypes; affects 20-75%, with 20-50% developing ESRD).</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151580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92500" lnSpcReduction="10000"/>
          </a:bodyPr>
          <a:lstStyle/>
          <a:p>
            <a:r>
              <a:rPr lang="en-US" dirty="0"/>
              <a:t>Note on Cutaneous Lupus: it is seen in pediatrics, and does not necessitate a referral to rheumatology in all cases. </a:t>
            </a:r>
          </a:p>
          <a:p>
            <a:r>
              <a:rPr lang="en-US" dirty="0"/>
              <a:t>Myriad of cutaneous manifestations of SLE, most of which can be seen in systemic and cutaneous SLE.</a:t>
            </a:r>
          </a:p>
          <a:p>
            <a:pPr lvl="1"/>
            <a:r>
              <a:rPr lang="en-US" dirty="0"/>
              <a:t>Malar rash, photosensitivity, discoid, tumid, subacute cutaneous, RP</a:t>
            </a:r>
          </a:p>
          <a:p>
            <a:pPr lvl="1"/>
            <a:r>
              <a:rPr lang="en-US" dirty="0"/>
              <a:t>Bullous, livedo, </a:t>
            </a:r>
            <a:r>
              <a:rPr lang="en-US" dirty="0" err="1"/>
              <a:t>vasculitic</a:t>
            </a:r>
            <a:r>
              <a:rPr lang="en-US" dirty="0"/>
              <a:t>, alopecia, oral/nasal ulcers.</a:t>
            </a:r>
          </a:p>
          <a:p>
            <a:r>
              <a:rPr lang="en-US" dirty="0"/>
              <a:t>The first half of these are seen in both systemic and cutaneous, while the latter are seen in systemic (or in other conditions).</a:t>
            </a:r>
          </a:p>
          <a:p>
            <a:r>
              <a:rPr lang="en-US" dirty="0"/>
              <a:t>In general if you have a patient with isolated cutaneous features:</a:t>
            </a:r>
          </a:p>
          <a:p>
            <a:pPr lvl="1"/>
            <a:r>
              <a:rPr lang="en-US" dirty="0"/>
              <a:t>Do full set of SLE labs (will discuss shortly)</a:t>
            </a:r>
          </a:p>
          <a:p>
            <a:pPr lvl="1"/>
            <a:r>
              <a:rPr lang="en-US" dirty="0"/>
              <a:t>Refer to Dermatology for biopsy to confirm</a:t>
            </a:r>
          </a:p>
          <a:p>
            <a:pPr lvl="1"/>
            <a:r>
              <a:rPr lang="en-US" dirty="0"/>
              <a:t>If anything positive on labs – refer to rheumatology; if work-up negative, consider repeating annually or as needed and refer if becomes positive.</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005165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dirty="0"/>
              <a:t>Investigations: Antibodies</a:t>
            </a:r>
          </a:p>
          <a:p>
            <a:pPr lvl="1"/>
            <a:r>
              <a:rPr lang="en-US" b="1" dirty="0"/>
              <a:t>ANA:</a:t>
            </a:r>
            <a:r>
              <a:rPr lang="en-US" dirty="0"/>
              <a:t> Highly sensitive, poorly specific. Excellent </a:t>
            </a:r>
            <a:r>
              <a:rPr lang="en-US" u="sng" dirty="0"/>
              <a:t>screening</a:t>
            </a:r>
            <a:r>
              <a:rPr lang="en-US" dirty="0"/>
              <a:t> tool.</a:t>
            </a:r>
          </a:p>
          <a:p>
            <a:pPr lvl="2"/>
            <a:r>
              <a:rPr lang="en-US" dirty="0"/>
              <a:t>99% of patients will be positive for ANA (usually at titer above 1:80, not always).</a:t>
            </a:r>
          </a:p>
          <a:p>
            <a:pPr lvl="2"/>
            <a:r>
              <a:rPr lang="en-US" dirty="0"/>
              <a:t>Up to 20% of </a:t>
            </a:r>
            <a:r>
              <a:rPr lang="en-US" u="sng" dirty="0"/>
              <a:t>healthy</a:t>
            </a:r>
            <a:r>
              <a:rPr lang="en-US" dirty="0"/>
              <a:t> pediatric population positive for ANA at 1:40-1:80.</a:t>
            </a:r>
          </a:p>
          <a:p>
            <a:pPr lvl="2"/>
            <a:r>
              <a:rPr lang="en-US" dirty="0"/>
              <a:t>This means you only order an ANA if you suspect SLE* – if it is negative there is almost NO reason to refer / work-up further, unless there is a manifestation so </a:t>
            </a:r>
            <a:r>
              <a:rPr lang="en-US" dirty="0" err="1"/>
              <a:t>pathognomonically</a:t>
            </a:r>
            <a:r>
              <a:rPr lang="en-US" dirty="0"/>
              <a:t> SLE that you suspect false negative (GN, APLS, </a:t>
            </a:r>
            <a:r>
              <a:rPr lang="en-US" dirty="0" err="1"/>
              <a:t>etc</a:t>
            </a:r>
            <a:r>
              <a:rPr lang="en-US" dirty="0"/>
              <a:t>…)</a:t>
            </a:r>
          </a:p>
          <a:p>
            <a:pPr lvl="1"/>
            <a:r>
              <a:rPr lang="en-US" b="1" dirty="0"/>
              <a:t>dsDNA:</a:t>
            </a:r>
            <a:r>
              <a:rPr lang="en-US" dirty="0"/>
              <a:t> Highly sensitive and extremely specific. Excellent </a:t>
            </a:r>
            <a:r>
              <a:rPr lang="en-US" u="sng" dirty="0"/>
              <a:t>diagnostic</a:t>
            </a:r>
            <a:r>
              <a:rPr lang="en-US" dirty="0"/>
              <a:t> tool.</a:t>
            </a:r>
          </a:p>
          <a:p>
            <a:pPr lvl="2"/>
            <a:r>
              <a:rPr lang="en-US" dirty="0"/>
              <a:t>Will be positive in &gt; 90% of SLE (bit less than ANA though); &lt; 5% of SLE patients negative with active disease. Can be used as a marker of activity in some patients.</a:t>
            </a:r>
          </a:p>
          <a:p>
            <a:pPr lvl="1"/>
            <a:r>
              <a:rPr lang="en-US" b="1" dirty="0"/>
              <a:t>ENA:</a:t>
            </a:r>
            <a:r>
              <a:rPr lang="en-US" dirty="0"/>
              <a:t> The types of ANA. Each ENA is associated with certain manifestations of disease, and can be seen in other diseases as well. In general this can be interpreted by the rheumatologist if positive (though please only order it in the correct context, as it is notorious to have low titer false positives).*</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28641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Juvenile Arthritis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9116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Investigations: Equally important:</a:t>
            </a:r>
          </a:p>
          <a:p>
            <a:pPr lvl="1"/>
            <a:r>
              <a:rPr lang="en-US" dirty="0"/>
              <a:t>CBC: Any/all cell lines can be down; can mimic malignancy; can present as an isolated chronic ITP that later involves other cell lines.</a:t>
            </a:r>
          </a:p>
          <a:p>
            <a:pPr lvl="1"/>
            <a:r>
              <a:rPr lang="en-US" dirty="0"/>
              <a:t>Creatinine, Urea, Urinalysis: </a:t>
            </a:r>
            <a:r>
              <a:rPr lang="en-US" b="1" dirty="0"/>
              <a:t>The most important test for SLE</a:t>
            </a:r>
            <a:r>
              <a:rPr lang="en-US" dirty="0"/>
              <a:t>; even more important than dsDNA/ANA, should always evaluate for renal disease if you ever mention the word lupus. </a:t>
            </a:r>
          </a:p>
          <a:p>
            <a:pPr lvl="2"/>
            <a:r>
              <a:rPr lang="en-US" dirty="0"/>
              <a:t>Prefer a first AM sample to rule out orthostatic proteinuria. </a:t>
            </a:r>
          </a:p>
          <a:p>
            <a:pPr lvl="2"/>
            <a:r>
              <a:rPr lang="en-US" dirty="0"/>
              <a:t>If positive can refer to nephrology and complete work-up as they await triage.</a:t>
            </a:r>
          </a:p>
          <a:p>
            <a:pPr lvl="1"/>
            <a:r>
              <a:rPr lang="en-US" dirty="0"/>
              <a:t>Complements: Low C4 is notoriously common in SLE; Low C3 also common, but has a much broader differential so in isolation is harder to interpret. </a:t>
            </a:r>
          </a:p>
          <a:p>
            <a:pPr lvl="1"/>
            <a:r>
              <a:rPr lang="en-US" dirty="0"/>
              <a:t>General chemistries: screening for end organ function, MAS, and differentials (malignancy, infection) depending on presentation.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23408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Management: Guided by the manifestations; Kidneys take priority.</a:t>
            </a:r>
          </a:p>
          <a:p>
            <a:pPr lvl="1"/>
            <a:r>
              <a:rPr lang="en-US" u="sng" dirty="0"/>
              <a:t>Corticosteroids:</a:t>
            </a:r>
            <a:r>
              <a:rPr lang="en-US" dirty="0"/>
              <a:t> used almost universally in all types of SLE with end-organ disease. Topical used for cutaneous SLE. Not as helpful for systemic manifestations. </a:t>
            </a:r>
            <a:br>
              <a:rPr lang="en-US" dirty="0"/>
            </a:br>
            <a:r>
              <a:rPr lang="en-US" dirty="0"/>
              <a:t>Renal disease (excluding the uncommon class I/II) typically get steroid pulse.</a:t>
            </a:r>
          </a:p>
          <a:p>
            <a:pPr lvl="1"/>
            <a:r>
              <a:rPr lang="en-US" u="sng" dirty="0"/>
              <a:t>Cytotoxic Agents:</a:t>
            </a:r>
            <a:r>
              <a:rPr lang="en-US" dirty="0"/>
              <a:t> used primarily for renal disease (class II-V), end-organ disease, or refractory manifestations. </a:t>
            </a:r>
          </a:p>
          <a:p>
            <a:pPr lvl="2"/>
            <a:r>
              <a:rPr lang="en-US" b="1" dirty="0"/>
              <a:t>Cyclophosphamide:</a:t>
            </a:r>
            <a:r>
              <a:rPr lang="en-US" dirty="0"/>
              <a:t> the best treatment for SLE in terms of length of study and efficacy. Many adverse effects, including nausea/vomiting, SIADH, hair loss, and long-term infertility (up to 10% in pubertal females). Gold standard for NPSLE. Advantage is it only needs to be given for 6 months (IV) then can switch to Imuran.</a:t>
            </a:r>
          </a:p>
          <a:p>
            <a:pPr lvl="2"/>
            <a:r>
              <a:rPr lang="en-US" b="1" dirty="0"/>
              <a:t>Mycophenolate Mofetil:</a:t>
            </a:r>
            <a:r>
              <a:rPr lang="en-US" dirty="0"/>
              <a:t> will likely be the universal gold standard in a few years, has shown non-inferiority to IV cyclophosphamide in even severe SLE, excluding NPSLE (because of low CNS penetrance). Given orally, and main AE are </a:t>
            </a:r>
            <a:r>
              <a:rPr lang="en-US" dirty="0" err="1"/>
              <a:t>cytopenias</a:t>
            </a:r>
            <a:r>
              <a:rPr lang="en-US" dirty="0"/>
              <a:t> and GI intolerance.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19462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85000" lnSpcReduction="10000"/>
          </a:bodyPr>
          <a:lstStyle/>
          <a:p>
            <a:r>
              <a:rPr lang="en-US" dirty="0"/>
              <a:t>Management: Other Agents.</a:t>
            </a:r>
          </a:p>
          <a:p>
            <a:pPr lvl="1"/>
            <a:r>
              <a:rPr lang="en-US" b="1" dirty="0"/>
              <a:t>Plaquenil: </a:t>
            </a:r>
            <a:r>
              <a:rPr lang="en-US" dirty="0"/>
              <a:t>The gold standard for maintenance therapy – used in almost every flavor and variety of SLE. Has been shown to decrease flare rates and severity of flares when they occur. Considered in many a life-long therapy. Only significant adverse effect is </a:t>
            </a:r>
            <a:r>
              <a:rPr lang="en-US" i="1" dirty="0"/>
              <a:t>Bulls-Eye Maculopathy</a:t>
            </a:r>
            <a:r>
              <a:rPr lang="en-US" dirty="0"/>
              <a:t>, which can develop in those taking it for more than 5  years, and presents as reversible loss of color vision. Can be detected prior to onset with ophthalmologic screening and reversed with adjustment or discontinuation of </a:t>
            </a:r>
            <a:r>
              <a:rPr lang="en-US" dirty="0" err="1"/>
              <a:t>plaquenil</a:t>
            </a:r>
            <a:r>
              <a:rPr lang="en-US" dirty="0"/>
              <a:t>. </a:t>
            </a:r>
          </a:p>
          <a:p>
            <a:pPr lvl="1"/>
            <a:r>
              <a:rPr lang="en-US" b="1" dirty="0"/>
              <a:t>Sun Safety:</a:t>
            </a:r>
            <a:r>
              <a:rPr lang="en-US" dirty="0"/>
              <a:t> UV light can trigger DNA release and cause an SLE flare, even in those without cutaneous disease. All patients with SLE should be counselled on sun safety / clothing, and to use sunscreen liberally and regularly. </a:t>
            </a:r>
            <a:br>
              <a:rPr lang="en-US" dirty="0"/>
            </a:br>
            <a:endParaRPr lang="en-US" b="1" dirty="0"/>
          </a:p>
          <a:p>
            <a:pPr lvl="1"/>
            <a:r>
              <a:rPr lang="en-US" b="1" dirty="0"/>
              <a:t>Rituximab:</a:t>
            </a:r>
            <a:r>
              <a:rPr lang="en-US" dirty="0"/>
              <a:t> used mostly in refractory SLE or in isolated / severe hematologic SLE.</a:t>
            </a:r>
          </a:p>
          <a:p>
            <a:pPr lvl="1"/>
            <a:r>
              <a:rPr lang="en-US" b="1" dirty="0"/>
              <a:t>Imuran:</a:t>
            </a:r>
            <a:r>
              <a:rPr lang="en-US" dirty="0"/>
              <a:t> used for milder disease, particularly class I/II GN, systemic disease, cutaneous disease, or </a:t>
            </a:r>
            <a:r>
              <a:rPr lang="en-US" dirty="0" err="1"/>
              <a:t>vasculitic</a:t>
            </a:r>
            <a:r>
              <a:rPr lang="en-US" dirty="0"/>
              <a:t> disease. Also used as a maintenance agent and stepdown from cyclophosphamide. Main AE is cytopenia and intolerance. Can cause </a:t>
            </a:r>
            <a:r>
              <a:rPr lang="en-US" i="1" dirty="0"/>
              <a:t>critical neutropenia</a:t>
            </a:r>
            <a:r>
              <a:rPr lang="en-US" dirty="0"/>
              <a:t> in patients with TMPT deficiency. </a:t>
            </a:r>
          </a:p>
          <a:p>
            <a:pPr lvl="1"/>
            <a:r>
              <a:rPr lang="en-US" b="1" dirty="0"/>
              <a:t>ASA: </a:t>
            </a:r>
            <a:r>
              <a:rPr lang="en-US" dirty="0"/>
              <a:t>sometimes used alongside other agents in the management of APLA.</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118971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Neonatal Lupus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6331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92500" lnSpcReduction="10000"/>
          </a:bodyPr>
          <a:lstStyle/>
          <a:p>
            <a:r>
              <a:rPr lang="en-US" dirty="0"/>
              <a:t>The prototype of a vertically transmitted autoimmune disease. </a:t>
            </a:r>
          </a:p>
          <a:p>
            <a:r>
              <a:rPr lang="en-US" dirty="0"/>
              <a:t>Is due to the passage of maternal anti-Ro antibodies across the placenta and into the fetal circulation. There are some fetal factors at play. </a:t>
            </a:r>
          </a:p>
          <a:p>
            <a:r>
              <a:rPr lang="en-US" dirty="0"/>
              <a:t>Is </a:t>
            </a:r>
            <a:r>
              <a:rPr lang="en-US" b="1" dirty="0"/>
              <a:t>NOT</a:t>
            </a:r>
            <a:r>
              <a:rPr lang="en-US" dirty="0"/>
              <a:t> a permanent condition; lasts as long as antibodies do. Typically the onset of manifestations will be in-utero (cardiac) and within first month or so (remainder) and will tend to fade over the course of 6 months along with antibodies. </a:t>
            </a:r>
          </a:p>
          <a:p>
            <a:pPr lvl="1"/>
            <a:r>
              <a:rPr lang="en-US" dirty="0"/>
              <a:t>Some slightly higher long term risk for JIA and SLE, but low enough that a referral is not warranted for screening. We will discharge these patients after 1 year of life and they will be re-referred as any patient would be if they develop disease.</a:t>
            </a:r>
          </a:p>
          <a:p>
            <a:r>
              <a:rPr lang="en-US" dirty="0"/>
              <a:t>Most often, mothers do not know they have the pathogenic antibody (they may have subclinical disease). Always refer mother to rheumatology if baby has NLE formally diagnosed. Can prevent majority of manifestations with maternal treatment with </a:t>
            </a:r>
            <a:r>
              <a:rPr lang="en-US" dirty="0" err="1"/>
              <a:t>plaquenil</a:t>
            </a:r>
            <a:r>
              <a:rPr lang="en-US" dirty="0"/>
              <a:t>.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123670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a:bodyPr>
          <a:lstStyle/>
          <a:p>
            <a:r>
              <a:rPr lang="en-US" dirty="0"/>
              <a:t>Manifestations:</a:t>
            </a:r>
          </a:p>
          <a:p>
            <a:pPr lvl="1"/>
            <a:r>
              <a:rPr lang="en-US" b="1" dirty="0"/>
              <a:t>Cardiac:</a:t>
            </a:r>
            <a:r>
              <a:rPr lang="en-US" dirty="0"/>
              <a:t> Congenital Heart Block is the most common and severe manifestation of NLE, and the reason we attempt to diagnose and treat it.</a:t>
            </a:r>
          </a:p>
          <a:p>
            <a:pPr lvl="2"/>
            <a:r>
              <a:rPr lang="en-US" dirty="0"/>
              <a:t>Can present as any degree of heart block, though third degree quite common. </a:t>
            </a:r>
          </a:p>
          <a:p>
            <a:pPr lvl="2"/>
            <a:r>
              <a:rPr lang="en-US" dirty="0"/>
              <a:t>No good evidence that it progresses through stages; it is unclear. </a:t>
            </a:r>
          </a:p>
          <a:p>
            <a:pPr lvl="2"/>
            <a:r>
              <a:rPr lang="en-US" dirty="0"/>
              <a:t>NLE accounts for &gt; 90% of cases of congenital heart block.</a:t>
            </a:r>
          </a:p>
          <a:p>
            <a:pPr lvl="2"/>
            <a:r>
              <a:rPr lang="en-US" dirty="0"/>
              <a:t>Risk of CHB in Anti-Ro positive mother is 1-2%; increases to 15% if previous baby CHB.</a:t>
            </a:r>
          </a:p>
          <a:p>
            <a:pPr lvl="2"/>
            <a:r>
              <a:rPr lang="en-US" dirty="0"/>
              <a:t>Other manifestations (primary and as sequelae) are EFE and DCM. Mortality if these develop in childhood is &gt; 10%.</a:t>
            </a:r>
          </a:p>
          <a:p>
            <a:pPr lvl="2"/>
            <a:r>
              <a:rPr lang="en-US" dirty="0"/>
              <a:t>Screening protocols for mothers with Ro antibody are serial echocardiograms from weeks 18-30, with administration of tapering Dexamethasone from time of diagnosis to delivery at first sign of CHB (low FHR, abnormal echo). With severe low FHR, may add IVIG and Beta agonist (terbutaline, salbutamol)</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83994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a:bodyPr>
          <a:lstStyle/>
          <a:p>
            <a:r>
              <a:rPr lang="en-US" dirty="0"/>
              <a:t>Manifestations:</a:t>
            </a:r>
          </a:p>
          <a:p>
            <a:pPr lvl="1"/>
            <a:r>
              <a:rPr lang="en-US" b="1" dirty="0"/>
              <a:t>Cutaneous:</a:t>
            </a:r>
            <a:r>
              <a:rPr lang="en-US" dirty="0"/>
              <a:t> typically manifests as discrete, round papules with fine scale. Usually annular and usually on the face and upper chest. More specific is the “racoon eyes”. May also see bullous, targetoid, or other lesions – </a:t>
            </a:r>
            <a:r>
              <a:rPr lang="en-US" dirty="0" err="1"/>
              <a:t>ddx</a:t>
            </a:r>
            <a:r>
              <a:rPr lang="en-US" dirty="0"/>
              <a:t> is broad. </a:t>
            </a:r>
          </a:p>
          <a:p>
            <a:pPr lvl="2"/>
            <a:r>
              <a:rPr lang="en-US" b="1" dirty="0"/>
              <a:t>Rarely</a:t>
            </a:r>
            <a:r>
              <a:rPr lang="en-US" dirty="0"/>
              <a:t> present at birth; peak onset ~ 6 weeks, resolution by 6 months (average 17 weeks of rash). </a:t>
            </a:r>
          </a:p>
          <a:p>
            <a:pPr lvl="2"/>
            <a:r>
              <a:rPr lang="en-US" dirty="0"/>
              <a:t>Does not require any treatment. Can use topical steroids but is purely cosmetic. Should not scar. </a:t>
            </a:r>
          </a:p>
          <a:p>
            <a:pPr lvl="1"/>
            <a:r>
              <a:rPr lang="en-US" b="1" dirty="0"/>
              <a:t>Hematologic:</a:t>
            </a:r>
            <a:r>
              <a:rPr lang="en-US" dirty="0"/>
              <a:t> seen in up to 30%; most common is isolated thrombocytopenia (first week) or neutropenia (weeks 2-6), though aplastic anemia also seen.</a:t>
            </a:r>
          </a:p>
          <a:p>
            <a:pPr lvl="2"/>
            <a:r>
              <a:rPr lang="en-US" dirty="0"/>
              <a:t>Self-limited and requires no treatment; if symptomatic, may consider IVIG / steroids. </a:t>
            </a:r>
          </a:p>
          <a:p>
            <a:pPr lvl="1"/>
            <a:r>
              <a:rPr lang="en-US" b="1" dirty="0"/>
              <a:t>Liver:</a:t>
            </a:r>
            <a:r>
              <a:rPr lang="en-US" dirty="0"/>
              <a:t> transaminitis seen in up to 25%; case reports of fulminant liver failure. </a:t>
            </a:r>
            <a:endParaRPr lang="en-US" b="1" dirty="0"/>
          </a:p>
          <a:p>
            <a:pPr lvl="1"/>
            <a:r>
              <a:rPr lang="en-US" b="1" dirty="0"/>
              <a:t>Neurologic:</a:t>
            </a:r>
            <a:r>
              <a:rPr lang="en-US" dirty="0"/>
              <a:t> Case reports of hydrocephaly / macrocephaly and seizures.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84838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Juvenile Dermatomyositis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9419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Disease of chronic, progressive muscle inflammation that is (likely) based on small vessel vasculopathy / vasculitis. </a:t>
            </a:r>
          </a:p>
          <a:p>
            <a:r>
              <a:rPr lang="en-US" dirty="0"/>
              <a:t>Manifests with progressive proximal muscle weakness (not </a:t>
            </a:r>
            <a:r>
              <a:rPr lang="en-US" b="1" dirty="0"/>
              <a:t>pain</a:t>
            </a:r>
            <a:r>
              <a:rPr lang="en-US" dirty="0"/>
              <a:t> usually) that may result in corticobulbar weakness, and pathognomonic rashes. </a:t>
            </a:r>
          </a:p>
          <a:p>
            <a:r>
              <a:rPr lang="en-US" dirty="0"/>
              <a:t>Incidence ~ 0.02-3.2 / 1 million children; childhood peak 4-9 years, F &gt; M.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093814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92500" lnSpcReduction="20000"/>
          </a:bodyPr>
          <a:lstStyle/>
          <a:p>
            <a:r>
              <a:rPr lang="en-US" dirty="0"/>
              <a:t>Manifestations:</a:t>
            </a:r>
          </a:p>
          <a:p>
            <a:pPr lvl="1"/>
            <a:r>
              <a:rPr lang="en-US" u="sng" dirty="0"/>
              <a:t>MSK Disease:</a:t>
            </a:r>
            <a:r>
              <a:rPr lang="en-US" dirty="0"/>
              <a:t> Proximal muscle weakness, particularly hips and shoulders. </a:t>
            </a:r>
          </a:p>
          <a:p>
            <a:pPr lvl="2"/>
            <a:r>
              <a:rPr lang="en-US" dirty="0"/>
              <a:t>In younger children, often manifests as motor regression; older is loss of ADLs. </a:t>
            </a:r>
          </a:p>
          <a:p>
            <a:pPr lvl="2"/>
            <a:r>
              <a:rPr lang="en-US" dirty="0"/>
              <a:t>On exam will appreciate proximal muscle weakness (using MMT, </a:t>
            </a:r>
            <a:r>
              <a:rPr lang="en-US" dirty="0" err="1"/>
              <a:t>Trendelenberg</a:t>
            </a:r>
            <a:r>
              <a:rPr lang="en-US" dirty="0"/>
              <a:t>) and can be seen clinically by appreciating the Gower sign. </a:t>
            </a:r>
          </a:p>
          <a:p>
            <a:pPr lvl="2"/>
            <a:r>
              <a:rPr lang="en-US" dirty="0"/>
              <a:t>Always ask about the </a:t>
            </a:r>
            <a:r>
              <a:rPr lang="en-US" b="1" dirty="0"/>
              <a:t>Dangerous D’s</a:t>
            </a:r>
            <a:r>
              <a:rPr lang="en-US" dirty="0"/>
              <a:t> (Dysphagia, Dyspnea, Dysphonia). If any are positive, they warrant an </a:t>
            </a:r>
            <a:r>
              <a:rPr lang="en-US" b="1" dirty="0"/>
              <a:t>Urgent referral / admission</a:t>
            </a:r>
            <a:r>
              <a:rPr lang="en-US" dirty="0"/>
              <a:t> and should be kept NPO. </a:t>
            </a:r>
          </a:p>
          <a:p>
            <a:pPr lvl="2"/>
            <a:r>
              <a:rPr lang="en-US" dirty="0"/>
              <a:t>Other MSK manifestations include osteoporosis, arthritis (up to 65%), and contractures. </a:t>
            </a:r>
          </a:p>
          <a:p>
            <a:pPr lvl="1"/>
            <a:r>
              <a:rPr lang="en-US" u="sng" dirty="0"/>
              <a:t>Mucocutaneous Disease:</a:t>
            </a:r>
            <a:r>
              <a:rPr lang="en-US" dirty="0"/>
              <a:t> Pathognomonic rashes (see next slides)</a:t>
            </a:r>
          </a:p>
          <a:p>
            <a:pPr lvl="2"/>
            <a:r>
              <a:rPr lang="en-US" dirty="0"/>
              <a:t>Calcinosis is another common (?) manifestation, though in general can be hard to detect for non-rheumatologist and is usually a sequelae of chronic disease. </a:t>
            </a:r>
          </a:p>
          <a:p>
            <a:pPr lvl="1"/>
            <a:r>
              <a:rPr lang="en-US" u="sng" dirty="0"/>
              <a:t>Other:</a:t>
            </a:r>
            <a:endParaRPr lang="en-US" dirty="0"/>
          </a:p>
          <a:p>
            <a:pPr lvl="2"/>
            <a:r>
              <a:rPr lang="en-US" dirty="0"/>
              <a:t>Lipodystrophy: loss of subcutaneous fat, accompanied by metabolic syndrome. </a:t>
            </a:r>
          </a:p>
          <a:p>
            <a:pPr lvl="2"/>
            <a:r>
              <a:rPr lang="en-US" dirty="0"/>
              <a:t>Vasculopathy: GI vasculopathy ranges on a spectrum from abdominal pain to ischemic bowel (with perforation and ulceration described). </a:t>
            </a:r>
          </a:p>
          <a:p>
            <a:pPr lvl="2"/>
            <a:r>
              <a:rPr lang="en-US" dirty="0"/>
              <a:t>Cardiopulmonary: With active disease may have weakness due to inflammation of intercostal muscles; with certain subtypes (Jo-1, MDA-5) can see ILD.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02822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Juvenile Idiopathic Arthritis: Basic Definitions</a:t>
            </a:r>
          </a:p>
          <a:p>
            <a:pPr lvl="1"/>
            <a:r>
              <a:rPr lang="en-US" u="sng" dirty="0"/>
              <a:t>Arthritis:</a:t>
            </a:r>
            <a:r>
              <a:rPr lang="en-US" dirty="0"/>
              <a:t> inflammation of a joint, characterized by an effusion, or by the presence of at least 2 of: swelling, erythema, painful range of motion/tenderness.</a:t>
            </a:r>
          </a:p>
          <a:p>
            <a:pPr lvl="1"/>
            <a:r>
              <a:rPr lang="en-US" u="sng" dirty="0"/>
              <a:t>Chronic Arthritis:</a:t>
            </a:r>
            <a:r>
              <a:rPr lang="en-US" dirty="0"/>
              <a:t> arthritis lasting in a single joint for at least 6 weeks. </a:t>
            </a:r>
          </a:p>
          <a:p>
            <a:pPr lvl="1"/>
            <a:r>
              <a:rPr lang="en-US" u="sng" dirty="0"/>
              <a:t>Juvenile Idiopathic Arthritis:</a:t>
            </a:r>
            <a:r>
              <a:rPr lang="en-US" dirty="0"/>
              <a:t> chronic arthritis with onset before age 16. </a:t>
            </a:r>
            <a:br>
              <a:rPr lang="en-US" dirty="0"/>
            </a:br>
            <a:endParaRPr lang="en-US" dirty="0"/>
          </a:p>
          <a:p>
            <a:pPr lvl="1"/>
            <a:r>
              <a:rPr lang="en-US" u="sng" dirty="0"/>
              <a:t>Oligoarticular:</a:t>
            </a:r>
            <a:r>
              <a:rPr lang="en-US" dirty="0"/>
              <a:t> involvement of no more than 4 joints within the first 6 months (accumulated).</a:t>
            </a:r>
          </a:p>
          <a:p>
            <a:pPr lvl="2"/>
            <a:r>
              <a:rPr lang="en-US" dirty="0"/>
              <a:t>Can be classified as “persistent” if never more than 4, and “extended” if eventually includes more than 4 total joints.</a:t>
            </a:r>
          </a:p>
          <a:p>
            <a:pPr lvl="1"/>
            <a:r>
              <a:rPr lang="en-US" u="sng" dirty="0"/>
              <a:t>Polyarticular:</a:t>
            </a:r>
            <a:r>
              <a:rPr lang="en-US" dirty="0"/>
              <a:t> involvement of at least 5 joints within the first 6 months</a:t>
            </a:r>
            <a:endParaRPr lang="en-US" u="sng" dirty="0"/>
          </a:p>
        </p:txBody>
      </p:sp>
    </p:spTree>
    <p:extLst>
      <p:ext uri="{BB962C8B-B14F-4D97-AF65-F5344CB8AC3E}">
        <p14:creationId xmlns:p14="http://schemas.microsoft.com/office/powerpoint/2010/main" val="3540902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Content Placeholder 4">
            <a:extLst>
              <a:ext uri="{FF2B5EF4-FFF2-40B4-BE49-F238E27FC236}">
                <a16:creationId xmlns:a16="http://schemas.microsoft.com/office/drawing/2014/main" xmlns="" id="{712EC75B-F877-41F7-871A-F2C504A0BC1F}"/>
              </a:ext>
            </a:extLst>
          </p:cNvPr>
          <p:cNvPicPr>
            <a:picLocks noGrp="1" noChangeAspect="1"/>
          </p:cNvPicPr>
          <p:nvPr>
            <p:ph idx="1"/>
          </p:nvPr>
        </p:nvPicPr>
        <p:blipFill>
          <a:blip r:embed="rId3"/>
          <a:stretch>
            <a:fillRect/>
          </a:stretch>
        </p:blipFill>
        <p:spPr>
          <a:xfrm>
            <a:off x="2228850" y="3001169"/>
            <a:ext cx="7734300" cy="2409825"/>
          </a:xfrm>
          <a:prstGeom prst="rect">
            <a:avLst/>
          </a:prstGeom>
        </p:spPr>
      </p:pic>
    </p:spTree>
    <p:extLst>
      <p:ext uri="{BB962C8B-B14F-4D97-AF65-F5344CB8AC3E}">
        <p14:creationId xmlns:p14="http://schemas.microsoft.com/office/powerpoint/2010/main" val="2223666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6" name="Picture 5">
            <a:extLst>
              <a:ext uri="{FF2B5EF4-FFF2-40B4-BE49-F238E27FC236}">
                <a16:creationId xmlns:a16="http://schemas.microsoft.com/office/drawing/2014/main" xmlns="" id="{5EF2456C-5B6D-4711-8DD3-2137EB6784F3}"/>
              </a:ext>
            </a:extLst>
          </p:cNvPr>
          <p:cNvPicPr>
            <a:picLocks noChangeAspect="1"/>
          </p:cNvPicPr>
          <p:nvPr/>
        </p:nvPicPr>
        <p:blipFill>
          <a:blip r:embed="rId3"/>
          <a:stretch>
            <a:fillRect/>
          </a:stretch>
        </p:blipFill>
        <p:spPr>
          <a:xfrm>
            <a:off x="2736186" y="2570038"/>
            <a:ext cx="2676525" cy="2381250"/>
          </a:xfrm>
          <a:prstGeom prst="rect">
            <a:avLst/>
          </a:prstGeom>
        </p:spPr>
      </p:pic>
      <p:pic>
        <p:nvPicPr>
          <p:cNvPr id="7" name="Picture 2" descr="Image result for dermatomyositis malar rash">
            <a:extLst>
              <a:ext uri="{FF2B5EF4-FFF2-40B4-BE49-F238E27FC236}">
                <a16:creationId xmlns:a16="http://schemas.microsoft.com/office/drawing/2014/main" xmlns="" id="{2F02E578-7B57-4228-88DF-DFB088ADB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721" y="2570038"/>
            <a:ext cx="2876874" cy="243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271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4">
            <a:extLst>
              <a:ext uri="{FF2B5EF4-FFF2-40B4-BE49-F238E27FC236}">
                <a16:creationId xmlns:a16="http://schemas.microsoft.com/office/drawing/2014/main" xmlns="" id="{821B4DF0-9860-4C94-9F84-B6ACFC0BA6AB}"/>
              </a:ext>
            </a:extLst>
          </p:cNvPr>
          <p:cNvPicPr>
            <a:picLocks noChangeAspect="1"/>
          </p:cNvPicPr>
          <p:nvPr/>
        </p:nvPicPr>
        <p:blipFill>
          <a:blip r:embed="rId3"/>
          <a:stretch>
            <a:fillRect/>
          </a:stretch>
        </p:blipFill>
        <p:spPr>
          <a:xfrm>
            <a:off x="1621746" y="2515664"/>
            <a:ext cx="9334500" cy="3048000"/>
          </a:xfrm>
          <a:prstGeom prst="rect">
            <a:avLst/>
          </a:prstGeom>
        </p:spPr>
      </p:pic>
    </p:spTree>
    <p:extLst>
      <p:ext uri="{BB962C8B-B14F-4D97-AF65-F5344CB8AC3E}">
        <p14:creationId xmlns:p14="http://schemas.microsoft.com/office/powerpoint/2010/main" val="3162560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2" descr="Image result for atrophic gottron papules">
            <a:extLst>
              <a:ext uri="{FF2B5EF4-FFF2-40B4-BE49-F238E27FC236}">
                <a16:creationId xmlns:a16="http://schemas.microsoft.com/office/drawing/2014/main" xmlns="" id="{2D78BAF1-11CF-41C8-A9D8-4464D2A10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222" y="2160779"/>
            <a:ext cx="4108515" cy="339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44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4">
            <a:extLst>
              <a:ext uri="{FF2B5EF4-FFF2-40B4-BE49-F238E27FC236}">
                <a16:creationId xmlns:a16="http://schemas.microsoft.com/office/drawing/2014/main" xmlns="" id="{C52F536F-28FD-4DB9-BECA-458388AC0BE8}"/>
              </a:ext>
            </a:extLst>
          </p:cNvPr>
          <p:cNvPicPr>
            <a:picLocks noChangeAspect="1"/>
          </p:cNvPicPr>
          <p:nvPr/>
        </p:nvPicPr>
        <p:blipFill>
          <a:blip r:embed="rId3"/>
          <a:stretch>
            <a:fillRect/>
          </a:stretch>
        </p:blipFill>
        <p:spPr>
          <a:xfrm>
            <a:off x="3192381" y="1976870"/>
            <a:ext cx="5807238" cy="3761088"/>
          </a:xfrm>
          <a:prstGeom prst="rect">
            <a:avLst/>
          </a:prstGeom>
        </p:spPr>
      </p:pic>
    </p:spTree>
    <p:extLst>
      <p:ext uri="{BB962C8B-B14F-4D97-AF65-F5344CB8AC3E}">
        <p14:creationId xmlns:p14="http://schemas.microsoft.com/office/powerpoint/2010/main" val="961661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Dermatomyositis</a:t>
            </a:r>
          </a:p>
        </p:txBody>
      </p:sp>
      <p:sp>
        <p:nvSpPr>
          <p:cNvPr id="3" name="Content Placeholder 2"/>
          <p:cNvSpPr>
            <a:spLocks noGrp="1"/>
          </p:cNvSpPr>
          <p:nvPr>
            <p:ph idx="1"/>
          </p:nvPr>
        </p:nvSpPr>
        <p:spPr/>
        <p:txBody>
          <a:bodyPr/>
          <a:lstStyle/>
          <a:p>
            <a:r>
              <a:rPr lang="en-US" dirty="0"/>
              <a:t>What is this?</a:t>
            </a:r>
          </a:p>
        </p:txBody>
      </p:sp>
      <p:pic>
        <p:nvPicPr>
          <p:cNvPr id="4" name="Picture 3"/>
          <p:cNvPicPr>
            <a:picLocks noChangeAspect="1"/>
          </p:cNvPicPr>
          <p:nvPr/>
        </p:nvPicPr>
        <p:blipFill>
          <a:blip r:embed="rId3"/>
          <a:stretch>
            <a:fillRect/>
          </a:stretch>
        </p:blipFill>
        <p:spPr>
          <a:xfrm>
            <a:off x="2289258" y="2466545"/>
            <a:ext cx="7324725" cy="2952750"/>
          </a:xfrm>
          <a:prstGeom prst="rect">
            <a:avLst/>
          </a:prstGeom>
        </p:spPr>
      </p:pic>
    </p:spTree>
    <p:extLst>
      <p:ext uri="{BB962C8B-B14F-4D97-AF65-F5344CB8AC3E}">
        <p14:creationId xmlns:p14="http://schemas.microsoft.com/office/powerpoint/2010/main" val="2669776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4">
            <a:extLst>
              <a:ext uri="{FF2B5EF4-FFF2-40B4-BE49-F238E27FC236}">
                <a16:creationId xmlns:a16="http://schemas.microsoft.com/office/drawing/2014/main" xmlns="" id="{301EB7A9-DF00-4DE2-85EF-EA7CEDD45C16}"/>
              </a:ext>
            </a:extLst>
          </p:cNvPr>
          <p:cNvPicPr>
            <a:picLocks noChangeAspect="1"/>
          </p:cNvPicPr>
          <p:nvPr/>
        </p:nvPicPr>
        <p:blipFill>
          <a:blip r:embed="rId3"/>
          <a:stretch>
            <a:fillRect/>
          </a:stretch>
        </p:blipFill>
        <p:spPr>
          <a:xfrm>
            <a:off x="2816290" y="2006467"/>
            <a:ext cx="6559420" cy="3862627"/>
          </a:xfrm>
          <a:prstGeom prst="rect">
            <a:avLst/>
          </a:prstGeom>
        </p:spPr>
      </p:pic>
    </p:spTree>
    <p:extLst>
      <p:ext uri="{BB962C8B-B14F-4D97-AF65-F5344CB8AC3E}">
        <p14:creationId xmlns:p14="http://schemas.microsoft.com/office/powerpoint/2010/main" val="2727507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4">
            <a:extLst>
              <a:ext uri="{FF2B5EF4-FFF2-40B4-BE49-F238E27FC236}">
                <a16:creationId xmlns:a16="http://schemas.microsoft.com/office/drawing/2014/main" xmlns="" id="{6941C259-615B-44ED-B5F7-60D8860139E2}"/>
              </a:ext>
            </a:extLst>
          </p:cNvPr>
          <p:cNvPicPr>
            <a:picLocks noChangeAspect="1"/>
          </p:cNvPicPr>
          <p:nvPr/>
        </p:nvPicPr>
        <p:blipFill>
          <a:blip r:embed="rId3"/>
          <a:stretch>
            <a:fillRect/>
          </a:stretch>
        </p:blipFill>
        <p:spPr>
          <a:xfrm>
            <a:off x="3602058" y="1845734"/>
            <a:ext cx="6546948" cy="4374579"/>
          </a:xfrm>
          <a:prstGeom prst="rect">
            <a:avLst/>
          </a:prstGeom>
        </p:spPr>
      </p:pic>
    </p:spTree>
    <p:extLst>
      <p:ext uri="{BB962C8B-B14F-4D97-AF65-F5344CB8AC3E}">
        <p14:creationId xmlns:p14="http://schemas.microsoft.com/office/powerpoint/2010/main" val="3447082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4" descr="Image result for dermatomyositis shawl sign">
            <a:extLst>
              <a:ext uri="{FF2B5EF4-FFF2-40B4-BE49-F238E27FC236}">
                <a16:creationId xmlns:a16="http://schemas.microsoft.com/office/drawing/2014/main" xmlns="" id="{C4E66CBD-997A-49ED-A35F-35890FDB9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674" y="2118712"/>
            <a:ext cx="4636537" cy="347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58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2" descr="Image result for dermatomyositis V sign">
            <a:extLst>
              <a:ext uri="{FF2B5EF4-FFF2-40B4-BE49-F238E27FC236}">
                <a16:creationId xmlns:a16="http://schemas.microsoft.com/office/drawing/2014/main" xmlns="" id="{87936A63-4BF5-4130-AA66-7B5EAE81F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378" y="2372988"/>
            <a:ext cx="4780353" cy="296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7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Differential Diagnosis</a:t>
            </a:r>
          </a:p>
        </p:txBody>
      </p:sp>
      <p:cxnSp>
        <p:nvCxnSpPr>
          <p:cNvPr id="4" name="Straight Connector 3">
            <a:extLst>
              <a:ext uri="{FF2B5EF4-FFF2-40B4-BE49-F238E27FC236}">
                <a16:creationId xmlns:a16="http://schemas.microsoft.com/office/drawing/2014/main" xmlns="" id="{96B419E3-3E68-4E05-BB7B-C2D72A5F67FE}"/>
              </a:ext>
            </a:extLst>
          </p:cNvPr>
          <p:cNvCxnSpPr/>
          <p:nvPr/>
        </p:nvCxnSpPr>
        <p:spPr>
          <a:xfrm>
            <a:off x="3986463" y="4037076"/>
            <a:ext cx="746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085020A6-98F1-44E2-B918-45BAAC86BC22}"/>
              </a:ext>
            </a:extLst>
          </p:cNvPr>
          <p:cNvCxnSpPr/>
          <p:nvPr/>
        </p:nvCxnSpPr>
        <p:spPr>
          <a:xfrm>
            <a:off x="7720263" y="1417638"/>
            <a:ext cx="0" cy="532373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E535A347-EC83-491D-87EB-A70B9F5C5320}"/>
              </a:ext>
            </a:extLst>
          </p:cNvPr>
          <p:cNvSpPr txBox="1"/>
          <p:nvPr/>
        </p:nvSpPr>
        <p:spPr>
          <a:xfrm>
            <a:off x="8344998" y="2121779"/>
            <a:ext cx="1656184" cy="369332"/>
          </a:xfrm>
          <a:prstGeom prst="rect">
            <a:avLst/>
          </a:prstGeom>
          <a:noFill/>
        </p:spPr>
        <p:txBody>
          <a:bodyPr wrap="square" rtlCol="0">
            <a:spAutoFit/>
          </a:bodyPr>
          <a:lstStyle/>
          <a:p>
            <a:r>
              <a:rPr lang="en-CA" b="1" dirty="0"/>
              <a:t>Mechanical</a:t>
            </a:r>
          </a:p>
        </p:txBody>
      </p:sp>
      <p:sp>
        <p:nvSpPr>
          <p:cNvPr id="7" name="TextBox 6">
            <a:extLst>
              <a:ext uri="{FF2B5EF4-FFF2-40B4-BE49-F238E27FC236}">
                <a16:creationId xmlns:a16="http://schemas.microsoft.com/office/drawing/2014/main" xmlns="" id="{BD51E7AC-478B-414A-87E3-2D5F3CD79413}"/>
              </a:ext>
            </a:extLst>
          </p:cNvPr>
          <p:cNvSpPr txBox="1"/>
          <p:nvPr/>
        </p:nvSpPr>
        <p:spPr>
          <a:xfrm>
            <a:off x="4972989" y="2121779"/>
            <a:ext cx="1440160" cy="369332"/>
          </a:xfrm>
          <a:prstGeom prst="rect">
            <a:avLst/>
          </a:prstGeom>
          <a:noFill/>
        </p:spPr>
        <p:txBody>
          <a:bodyPr wrap="square" rtlCol="0">
            <a:spAutoFit/>
          </a:bodyPr>
          <a:lstStyle/>
          <a:p>
            <a:r>
              <a:rPr lang="en-CA" b="1" dirty="0"/>
              <a:t>Infectious</a:t>
            </a:r>
          </a:p>
        </p:txBody>
      </p:sp>
      <p:sp>
        <p:nvSpPr>
          <p:cNvPr id="8" name="TextBox 7">
            <a:extLst>
              <a:ext uri="{FF2B5EF4-FFF2-40B4-BE49-F238E27FC236}">
                <a16:creationId xmlns:a16="http://schemas.microsoft.com/office/drawing/2014/main" xmlns="" id="{FBCDDF76-0A75-4E38-82B8-8E31C0F22BE4}"/>
              </a:ext>
            </a:extLst>
          </p:cNvPr>
          <p:cNvSpPr txBox="1"/>
          <p:nvPr/>
        </p:nvSpPr>
        <p:spPr>
          <a:xfrm>
            <a:off x="4905400" y="4206622"/>
            <a:ext cx="1944216" cy="369332"/>
          </a:xfrm>
          <a:prstGeom prst="rect">
            <a:avLst/>
          </a:prstGeom>
          <a:noFill/>
        </p:spPr>
        <p:txBody>
          <a:bodyPr wrap="square" rtlCol="0">
            <a:spAutoFit/>
          </a:bodyPr>
          <a:lstStyle/>
          <a:p>
            <a:r>
              <a:rPr lang="en-CA" b="1" dirty="0"/>
              <a:t>Inflammatory</a:t>
            </a:r>
          </a:p>
        </p:txBody>
      </p:sp>
      <p:sp>
        <p:nvSpPr>
          <p:cNvPr id="9" name="TextBox 8">
            <a:extLst>
              <a:ext uri="{FF2B5EF4-FFF2-40B4-BE49-F238E27FC236}">
                <a16:creationId xmlns:a16="http://schemas.microsoft.com/office/drawing/2014/main" xmlns="" id="{1C785FB8-8C3C-4A92-9B5C-FC2AF1933CFC}"/>
              </a:ext>
            </a:extLst>
          </p:cNvPr>
          <p:cNvSpPr txBox="1"/>
          <p:nvPr/>
        </p:nvSpPr>
        <p:spPr>
          <a:xfrm>
            <a:off x="8344998" y="4374049"/>
            <a:ext cx="1836204" cy="369332"/>
          </a:xfrm>
          <a:prstGeom prst="rect">
            <a:avLst/>
          </a:prstGeom>
          <a:noFill/>
        </p:spPr>
        <p:txBody>
          <a:bodyPr wrap="square" rtlCol="0">
            <a:spAutoFit/>
          </a:bodyPr>
          <a:lstStyle/>
          <a:p>
            <a:r>
              <a:rPr lang="en-CA" b="1" dirty="0"/>
              <a:t>Bone/Muscle</a:t>
            </a:r>
          </a:p>
        </p:txBody>
      </p:sp>
      <p:sp>
        <p:nvSpPr>
          <p:cNvPr id="10" name="TextBox 9">
            <a:extLst>
              <a:ext uri="{FF2B5EF4-FFF2-40B4-BE49-F238E27FC236}">
                <a16:creationId xmlns:a16="http://schemas.microsoft.com/office/drawing/2014/main" xmlns="" id="{C4912F59-87E5-4FB1-AEFF-F46CE5633280}"/>
              </a:ext>
            </a:extLst>
          </p:cNvPr>
          <p:cNvSpPr txBox="1"/>
          <p:nvPr/>
        </p:nvSpPr>
        <p:spPr>
          <a:xfrm>
            <a:off x="8399290" y="2443604"/>
            <a:ext cx="2664296" cy="1785104"/>
          </a:xfrm>
          <a:prstGeom prst="rect">
            <a:avLst/>
          </a:prstGeom>
          <a:noFill/>
        </p:spPr>
        <p:txBody>
          <a:bodyPr wrap="square" rtlCol="0">
            <a:spAutoFit/>
          </a:bodyPr>
          <a:lstStyle/>
          <a:p>
            <a:r>
              <a:rPr lang="en-CA" sz="1100" dirty="0" err="1"/>
              <a:t>Traumautic</a:t>
            </a:r>
            <a:endParaRPr lang="en-CA" sz="1100" dirty="0"/>
          </a:p>
          <a:p>
            <a:pPr marL="171450" indent="-171450">
              <a:buFont typeface="Arial" panose="020B0604020202020204" pitchFamily="34" charset="0"/>
              <a:buChar char="•"/>
            </a:pPr>
            <a:r>
              <a:rPr lang="en-CA" sz="1100" dirty="0"/>
              <a:t>Fracture</a:t>
            </a:r>
          </a:p>
          <a:p>
            <a:pPr marL="171450" indent="-171450">
              <a:buFont typeface="Arial" panose="020B0604020202020204" pitchFamily="34" charset="0"/>
              <a:buChar char="•"/>
            </a:pPr>
            <a:r>
              <a:rPr lang="en-CA" sz="1100" dirty="0" err="1"/>
              <a:t>Hemarthrosis</a:t>
            </a:r>
            <a:endParaRPr lang="en-CA" sz="1100" dirty="0"/>
          </a:p>
          <a:p>
            <a:r>
              <a:rPr lang="en-CA" sz="1100" dirty="0"/>
              <a:t>Developmental</a:t>
            </a:r>
          </a:p>
          <a:p>
            <a:pPr marL="171450" indent="-171450">
              <a:buFont typeface="Arial" panose="020B0604020202020204" pitchFamily="34" charset="0"/>
              <a:buChar char="•"/>
            </a:pPr>
            <a:r>
              <a:rPr lang="en-CA" sz="1100" dirty="0"/>
              <a:t>Slipped Capital Femoral Epiphysis</a:t>
            </a:r>
          </a:p>
          <a:p>
            <a:pPr marL="171450" indent="-171450">
              <a:buFont typeface="Arial" panose="020B0604020202020204" pitchFamily="34" charset="0"/>
              <a:buChar char="•"/>
            </a:pPr>
            <a:r>
              <a:rPr lang="en-CA" sz="1100" dirty="0"/>
              <a:t>Legg-Calve-</a:t>
            </a:r>
            <a:r>
              <a:rPr lang="en-CA" sz="1100" dirty="0" err="1"/>
              <a:t>Perthes</a:t>
            </a:r>
            <a:r>
              <a:rPr lang="en-CA" sz="1100" dirty="0"/>
              <a:t> (AVN)</a:t>
            </a:r>
          </a:p>
          <a:p>
            <a:pPr marL="171450" indent="-171450">
              <a:buFont typeface="Arial" panose="020B0604020202020204" pitchFamily="34" charset="0"/>
              <a:buChar char="•"/>
            </a:pPr>
            <a:r>
              <a:rPr lang="en-CA" sz="1100" dirty="0"/>
              <a:t>Osgood-</a:t>
            </a:r>
            <a:r>
              <a:rPr lang="en-CA" sz="1100" dirty="0" err="1"/>
              <a:t>Schlatter</a:t>
            </a:r>
            <a:r>
              <a:rPr lang="en-CA" sz="1100" dirty="0"/>
              <a:t> Disease</a:t>
            </a:r>
          </a:p>
          <a:p>
            <a:pPr marL="171450" indent="-171450">
              <a:buFont typeface="Arial" panose="020B0604020202020204" pitchFamily="34" charset="0"/>
              <a:buChar char="•"/>
            </a:pPr>
            <a:r>
              <a:rPr lang="en-CA" sz="1100" dirty="0" err="1"/>
              <a:t>Sindig</a:t>
            </a:r>
            <a:r>
              <a:rPr lang="en-CA" sz="1100" dirty="0"/>
              <a:t>-Larsen-Johansson Disease</a:t>
            </a:r>
          </a:p>
          <a:p>
            <a:endParaRPr lang="en-CA" sz="1100" dirty="0"/>
          </a:p>
          <a:p>
            <a:endParaRPr lang="en-CA" sz="1100" dirty="0"/>
          </a:p>
        </p:txBody>
      </p:sp>
      <p:sp>
        <p:nvSpPr>
          <p:cNvPr id="11" name="TextBox 10">
            <a:extLst>
              <a:ext uri="{FF2B5EF4-FFF2-40B4-BE49-F238E27FC236}">
                <a16:creationId xmlns:a16="http://schemas.microsoft.com/office/drawing/2014/main" xmlns="" id="{A8F6841A-7FCC-4214-942B-10C2BE6B79F4}"/>
              </a:ext>
            </a:extLst>
          </p:cNvPr>
          <p:cNvSpPr txBox="1"/>
          <p:nvPr/>
        </p:nvSpPr>
        <p:spPr>
          <a:xfrm>
            <a:off x="5015880" y="2505941"/>
            <a:ext cx="1872208" cy="600164"/>
          </a:xfrm>
          <a:prstGeom prst="rect">
            <a:avLst/>
          </a:prstGeom>
          <a:noFill/>
        </p:spPr>
        <p:txBody>
          <a:bodyPr wrap="square" rtlCol="0">
            <a:spAutoFit/>
          </a:bodyPr>
          <a:lstStyle/>
          <a:p>
            <a:r>
              <a:rPr lang="en-CA" sz="1100" dirty="0"/>
              <a:t>Septic Arthritis</a:t>
            </a:r>
          </a:p>
          <a:p>
            <a:r>
              <a:rPr lang="en-CA" sz="1100" dirty="0"/>
              <a:t>Osteomyelitis</a:t>
            </a:r>
          </a:p>
          <a:p>
            <a:r>
              <a:rPr lang="en-CA" sz="1100" dirty="0"/>
              <a:t>Transient Synovitis</a:t>
            </a:r>
          </a:p>
        </p:txBody>
      </p:sp>
      <p:sp>
        <p:nvSpPr>
          <p:cNvPr id="12" name="TextBox 11">
            <a:extLst>
              <a:ext uri="{FF2B5EF4-FFF2-40B4-BE49-F238E27FC236}">
                <a16:creationId xmlns:a16="http://schemas.microsoft.com/office/drawing/2014/main" xmlns="" id="{04DC77F3-9678-482E-B445-B274E25A30FF}"/>
              </a:ext>
            </a:extLst>
          </p:cNvPr>
          <p:cNvSpPr txBox="1"/>
          <p:nvPr/>
        </p:nvSpPr>
        <p:spPr>
          <a:xfrm>
            <a:off x="4941240" y="4690219"/>
            <a:ext cx="2326931" cy="2123658"/>
          </a:xfrm>
          <a:prstGeom prst="rect">
            <a:avLst/>
          </a:prstGeom>
          <a:noFill/>
        </p:spPr>
        <p:txBody>
          <a:bodyPr wrap="square" rtlCol="0">
            <a:spAutoFit/>
          </a:bodyPr>
          <a:lstStyle/>
          <a:p>
            <a:r>
              <a:rPr lang="en-CA" sz="1100" dirty="0"/>
              <a:t>Reactive Arthritis</a:t>
            </a:r>
          </a:p>
          <a:p>
            <a:r>
              <a:rPr lang="en-CA" sz="1100" dirty="0"/>
              <a:t>Post-Strep Reactive Arthritis</a:t>
            </a:r>
          </a:p>
          <a:p>
            <a:r>
              <a:rPr lang="en-CA" sz="1100" dirty="0"/>
              <a:t>Viral Arthropathy</a:t>
            </a:r>
          </a:p>
          <a:p>
            <a:r>
              <a:rPr lang="en-CA" sz="1100" dirty="0"/>
              <a:t>Juvenile Arthritis:</a:t>
            </a:r>
          </a:p>
          <a:p>
            <a:pPr marL="171450" indent="-171450">
              <a:buFont typeface="Arial" panose="020B0604020202020204" pitchFamily="34" charset="0"/>
              <a:buChar char="•"/>
            </a:pPr>
            <a:r>
              <a:rPr lang="en-CA" sz="1100" dirty="0"/>
              <a:t>Juvenile Idiopathic</a:t>
            </a:r>
          </a:p>
          <a:p>
            <a:pPr marL="171450" indent="-171450">
              <a:buFont typeface="Arial" panose="020B0604020202020204" pitchFamily="34" charset="0"/>
              <a:buChar char="•"/>
            </a:pPr>
            <a:r>
              <a:rPr lang="en-CA" sz="1100" dirty="0"/>
              <a:t>IBD-associated</a:t>
            </a:r>
          </a:p>
          <a:p>
            <a:pPr marL="171450" indent="-171450">
              <a:buFont typeface="Arial" panose="020B0604020202020204" pitchFamily="34" charset="0"/>
              <a:buChar char="•"/>
            </a:pPr>
            <a:r>
              <a:rPr lang="en-CA" sz="1100" dirty="0"/>
              <a:t>CF-associated</a:t>
            </a:r>
          </a:p>
          <a:p>
            <a:r>
              <a:rPr lang="en-CA" sz="1100" dirty="0"/>
              <a:t>Systemic Lupus Erythematosus</a:t>
            </a:r>
          </a:p>
          <a:p>
            <a:r>
              <a:rPr lang="en-CA" sz="1100" dirty="0"/>
              <a:t>Vasculitis</a:t>
            </a:r>
          </a:p>
          <a:p>
            <a:r>
              <a:rPr lang="en-CA" sz="1100" dirty="0"/>
              <a:t>Sarcoidosis</a:t>
            </a:r>
          </a:p>
          <a:p>
            <a:endParaRPr lang="en-CA" sz="1100" dirty="0"/>
          </a:p>
          <a:p>
            <a:endParaRPr lang="en-CA" sz="1100" dirty="0"/>
          </a:p>
        </p:txBody>
      </p:sp>
      <p:sp>
        <p:nvSpPr>
          <p:cNvPr id="13" name="TextBox 12">
            <a:extLst>
              <a:ext uri="{FF2B5EF4-FFF2-40B4-BE49-F238E27FC236}">
                <a16:creationId xmlns:a16="http://schemas.microsoft.com/office/drawing/2014/main" xmlns="" id="{3931C0C2-F1DD-499F-8BF9-BF1FB24DA352}"/>
              </a:ext>
            </a:extLst>
          </p:cNvPr>
          <p:cNvSpPr txBox="1"/>
          <p:nvPr/>
        </p:nvSpPr>
        <p:spPr>
          <a:xfrm>
            <a:off x="8417006" y="4800600"/>
            <a:ext cx="3168352" cy="1446550"/>
          </a:xfrm>
          <a:prstGeom prst="rect">
            <a:avLst/>
          </a:prstGeom>
          <a:noFill/>
        </p:spPr>
        <p:txBody>
          <a:bodyPr wrap="square" rtlCol="0">
            <a:spAutoFit/>
          </a:bodyPr>
          <a:lstStyle/>
          <a:p>
            <a:r>
              <a:rPr lang="en-CA" sz="1100" dirty="0"/>
              <a:t>Malignancy</a:t>
            </a:r>
          </a:p>
          <a:p>
            <a:pPr marL="171450" indent="-171450">
              <a:buFont typeface="Arial" panose="020B0604020202020204" pitchFamily="34" charset="0"/>
              <a:buChar char="•"/>
            </a:pPr>
            <a:r>
              <a:rPr lang="en-CA" sz="1100" dirty="0"/>
              <a:t>Bone (osteosarcoma, </a:t>
            </a:r>
            <a:r>
              <a:rPr lang="en-CA" sz="1100" dirty="0" err="1"/>
              <a:t>Ewings</a:t>
            </a:r>
            <a:r>
              <a:rPr lang="en-CA" sz="1100" dirty="0"/>
              <a:t>)</a:t>
            </a:r>
          </a:p>
          <a:p>
            <a:pPr marL="171450" indent="-171450">
              <a:buFont typeface="Arial" panose="020B0604020202020204" pitchFamily="34" charset="0"/>
              <a:buChar char="•"/>
            </a:pPr>
            <a:r>
              <a:rPr lang="en-CA" sz="1100" dirty="0"/>
              <a:t>Muscle (rhabdomyosarcoma)</a:t>
            </a:r>
          </a:p>
          <a:p>
            <a:pPr marL="171450" indent="-171450">
              <a:buFont typeface="Arial" panose="020B0604020202020204" pitchFamily="34" charset="0"/>
              <a:buChar char="•"/>
            </a:pPr>
            <a:r>
              <a:rPr lang="en-CA" sz="1100" dirty="0" err="1"/>
              <a:t>Synovium</a:t>
            </a:r>
            <a:r>
              <a:rPr lang="en-CA" sz="1100" dirty="0"/>
              <a:t> (PVNS)</a:t>
            </a:r>
          </a:p>
          <a:p>
            <a:r>
              <a:rPr lang="en-CA" sz="1100" dirty="0"/>
              <a:t>Cerebral Palsy</a:t>
            </a:r>
          </a:p>
          <a:p>
            <a:r>
              <a:rPr lang="en-CA" sz="1100" dirty="0"/>
              <a:t>Muscular Dystrophy</a:t>
            </a:r>
          </a:p>
          <a:p>
            <a:endParaRPr lang="en-CA" sz="1100" dirty="0"/>
          </a:p>
          <a:p>
            <a:endParaRPr lang="en-CA" sz="1100" dirty="0"/>
          </a:p>
        </p:txBody>
      </p:sp>
    </p:spTree>
    <p:extLst>
      <p:ext uri="{BB962C8B-B14F-4D97-AF65-F5344CB8AC3E}">
        <p14:creationId xmlns:p14="http://schemas.microsoft.com/office/powerpoint/2010/main" val="170693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4">
            <a:extLst>
              <a:ext uri="{FF2B5EF4-FFF2-40B4-BE49-F238E27FC236}">
                <a16:creationId xmlns:a16="http://schemas.microsoft.com/office/drawing/2014/main" xmlns="" id="{71CC83EC-C825-4ADD-A163-FF178411C305}"/>
              </a:ext>
            </a:extLst>
          </p:cNvPr>
          <p:cNvPicPr>
            <a:picLocks noChangeAspect="1"/>
          </p:cNvPicPr>
          <p:nvPr/>
        </p:nvPicPr>
        <p:blipFill>
          <a:blip r:embed="rId3"/>
          <a:stretch>
            <a:fillRect/>
          </a:stretch>
        </p:blipFill>
        <p:spPr>
          <a:xfrm>
            <a:off x="6020029" y="2721323"/>
            <a:ext cx="5568788" cy="3256145"/>
          </a:xfrm>
          <a:prstGeom prst="rect">
            <a:avLst/>
          </a:prstGeom>
        </p:spPr>
      </p:pic>
      <p:pic>
        <p:nvPicPr>
          <p:cNvPr id="6" name="Picture 2" descr="Image result for dermatomyositis calcinosis">
            <a:extLst>
              <a:ext uri="{FF2B5EF4-FFF2-40B4-BE49-F238E27FC236}">
                <a16:creationId xmlns:a16="http://schemas.microsoft.com/office/drawing/2014/main" xmlns="" id="{DBB0F661-2282-4FEB-A135-78464893B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320" y="3156590"/>
            <a:ext cx="4022179" cy="302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34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5" name="Picture 4">
            <a:extLst>
              <a:ext uri="{FF2B5EF4-FFF2-40B4-BE49-F238E27FC236}">
                <a16:creationId xmlns:a16="http://schemas.microsoft.com/office/drawing/2014/main" xmlns="" id="{BF3FC89B-C75D-4A75-8251-F018D02A734C}"/>
              </a:ext>
            </a:extLst>
          </p:cNvPr>
          <p:cNvPicPr>
            <a:picLocks noChangeAspect="1"/>
          </p:cNvPicPr>
          <p:nvPr/>
        </p:nvPicPr>
        <p:blipFill>
          <a:blip r:embed="rId3"/>
          <a:stretch>
            <a:fillRect/>
          </a:stretch>
        </p:blipFill>
        <p:spPr>
          <a:xfrm>
            <a:off x="0" y="1410494"/>
            <a:ext cx="3434267" cy="5292274"/>
          </a:xfrm>
          <a:prstGeom prst="rect">
            <a:avLst/>
          </a:prstGeom>
        </p:spPr>
      </p:pic>
    </p:spTree>
    <p:extLst>
      <p:ext uri="{BB962C8B-B14F-4D97-AF65-F5344CB8AC3E}">
        <p14:creationId xmlns:p14="http://schemas.microsoft.com/office/powerpoint/2010/main" val="1861143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92500" lnSpcReduction="20000"/>
          </a:bodyPr>
          <a:lstStyle/>
          <a:p>
            <a:r>
              <a:rPr lang="en-US" i="1" dirty="0"/>
              <a:t>Bonham and Peter Diagnostic Criteria: </a:t>
            </a:r>
            <a:endParaRPr lang="en-US" dirty="0"/>
          </a:p>
          <a:p>
            <a:pPr marL="457200" indent="-457200">
              <a:buFont typeface="+mj-lt"/>
              <a:buAutoNum type="arabicPeriod"/>
            </a:pPr>
            <a:r>
              <a:rPr lang="en-US" dirty="0"/>
              <a:t>Symmetric proximal muscle weakness.</a:t>
            </a:r>
          </a:p>
          <a:p>
            <a:pPr marL="457200" indent="-457200">
              <a:buFont typeface="+mj-lt"/>
              <a:buAutoNum type="arabicPeriod"/>
            </a:pPr>
            <a:r>
              <a:rPr lang="en-US" dirty="0">
                <a:solidFill>
                  <a:srgbClr val="FF0000"/>
                </a:solidFill>
              </a:rPr>
              <a:t>Characteristic cutaneous changes (heliotrope rash, extensor (</a:t>
            </a:r>
            <a:r>
              <a:rPr lang="en-US" dirty="0" err="1">
                <a:solidFill>
                  <a:srgbClr val="FF0000"/>
                </a:solidFill>
              </a:rPr>
              <a:t>Gottron</a:t>
            </a:r>
            <a:r>
              <a:rPr lang="en-US" dirty="0">
                <a:solidFill>
                  <a:srgbClr val="FF0000"/>
                </a:solidFill>
              </a:rPr>
              <a:t>) papules).</a:t>
            </a:r>
          </a:p>
          <a:p>
            <a:pPr marL="457200" indent="-457200">
              <a:buFont typeface="+mj-lt"/>
              <a:buAutoNum type="arabicPeriod"/>
            </a:pPr>
            <a:r>
              <a:rPr lang="en-US" dirty="0"/>
              <a:t>Elevation of CK, AST, </a:t>
            </a:r>
            <a:r>
              <a:rPr lang="en-US" dirty="0" smtClean="0"/>
              <a:t>LDH</a:t>
            </a:r>
          </a:p>
          <a:p>
            <a:pPr marL="457200" indent="-457200">
              <a:buFont typeface="+mj-lt"/>
              <a:buAutoNum type="arabicPeriod"/>
            </a:pPr>
            <a:r>
              <a:rPr lang="en-US" dirty="0" smtClean="0"/>
              <a:t>EMG </a:t>
            </a:r>
            <a:r>
              <a:rPr lang="en-US" dirty="0"/>
              <a:t>changes characteristic of myopathy and denervation (polyphasic/short/small motor potentials, fibrillations/sharp waves/insertional irritability, high-frequency repetitive discharges).</a:t>
            </a:r>
          </a:p>
          <a:p>
            <a:pPr marL="457200" indent="-457200">
              <a:buFont typeface="+mj-lt"/>
              <a:buAutoNum type="arabicPeriod"/>
            </a:pPr>
            <a:r>
              <a:rPr lang="en-US" dirty="0"/>
              <a:t>Muscle biopsy showing compatible findings (necrosis, fiber size variation, </a:t>
            </a:r>
            <a:r>
              <a:rPr lang="en-US" dirty="0" err="1"/>
              <a:t>perifasicular</a:t>
            </a:r>
            <a:r>
              <a:rPr lang="en-US" dirty="0"/>
              <a:t> atrophy, degeneration with regeneration, mononuclear inflammatory infiltrate</a:t>
            </a:r>
            <a:r>
              <a:rPr lang="en-US" dirty="0" smtClean="0"/>
              <a:t>).</a:t>
            </a:r>
            <a:endParaRPr lang="en-US" dirty="0"/>
          </a:p>
          <a:p>
            <a:pPr marL="457200" indent="-457200">
              <a:buFont typeface="+mj-lt"/>
              <a:buAutoNum type="arabicPeriod"/>
            </a:pPr>
            <a:endParaRPr lang="en-US" dirty="0"/>
          </a:p>
          <a:p>
            <a:pPr marL="457200" indent="-457200">
              <a:buFont typeface="+mj-lt"/>
              <a:buAutoNum type="arabicPeriod"/>
            </a:pPr>
            <a:r>
              <a:rPr lang="en-US" b="1" dirty="0" smtClean="0">
                <a:solidFill>
                  <a:srgbClr val="FF0000"/>
                </a:solidFill>
              </a:rPr>
              <a:t>MRI IS BEST DIAGNOSTIC TEST--&gt; gold standard </a:t>
            </a:r>
          </a:p>
          <a:p>
            <a:pPr marL="457200" indent="-457200">
              <a:buFont typeface="+mj-lt"/>
              <a:buAutoNum type="arabicPeriod"/>
            </a:pPr>
            <a:r>
              <a:rPr lang="en-US" b="1" dirty="0" smtClean="0">
                <a:solidFill>
                  <a:srgbClr val="FF0000"/>
                </a:solidFill>
              </a:rPr>
              <a:t>Biopsy only done if no rash </a:t>
            </a:r>
            <a:endParaRPr lang="en-US" b="1" dirty="0">
              <a:solidFill>
                <a:srgbClr val="FF0000"/>
              </a:solidFill>
            </a:endParaRP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582741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92500"/>
          </a:bodyPr>
          <a:lstStyle/>
          <a:p>
            <a:r>
              <a:rPr lang="en-US" dirty="0"/>
              <a:t>Investigations</a:t>
            </a:r>
          </a:p>
          <a:p>
            <a:pPr lvl="1"/>
            <a:r>
              <a:rPr lang="en-US" u="sng" dirty="0"/>
              <a:t>Muscle Enzymes:</a:t>
            </a:r>
            <a:r>
              <a:rPr lang="en-US" dirty="0"/>
              <a:t> at least one is elevated in 80-98% of patients at time of diagnosis</a:t>
            </a:r>
          </a:p>
          <a:p>
            <a:pPr lvl="2"/>
            <a:r>
              <a:rPr lang="en-US" dirty="0"/>
              <a:t>CK, AST, ALT, and LDH are main ones we order || Aldolase helpful but not done in most institutions</a:t>
            </a:r>
          </a:p>
          <a:p>
            <a:pPr lvl="2"/>
            <a:r>
              <a:rPr lang="en-US" dirty="0"/>
              <a:t>CK typically elevated to the 1.5-15x range (contrast DMD typically much higher)</a:t>
            </a:r>
          </a:p>
          <a:p>
            <a:pPr lvl="2"/>
            <a:r>
              <a:rPr lang="en-US" dirty="0"/>
              <a:t>Does not necessarily correlate with disease activity</a:t>
            </a:r>
          </a:p>
          <a:p>
            <a:pPr lvl="2"/>
            <a:r>
              <a:rPr lang="en-US" dirty="0"/>
              <a:t>Can be falsely normal with progressive inactivity or severely delayed diagnosis</a:t>
            </a:r>
          </a:p>
          <a:p>
            <a:pPr lvl="1"/>
            <a:r>
              <a:rPr lang="en-US" u="sng" dirty="0" err="1"/>
              <a:t>vWF</a:t>
            </a:r>
            <a:r>
              <a:rPr lang="en-US" u="sng" dirty="0"/>
              <a:t> Antigen:</a:t>
            </a:r>
            <a:r>
              <a:rPr lang="en-US" dirty="0"/>
              <a:t> marker of endothelial injury, and elevated in vasculopathy / vasculitis</a:t>
            </a:r>
          </a:p>
          <a:p>
            <a:pPr lvl="2"/>
            <a:r>
              <a:rPr lang="en-US" dirty="0"/>
              <a:t>Is the best marker of disease activity and early flare (</a:t>
            </a:r>
            <a:r>
              <a:rPr lang="en-US" i="1" dirty="0"/>
              <a:t>Guzman et al)</a:t>
            </a:r>
            <a:endParaRPr lang="en-US" dirty="0"/>
          </a:p>
          <a:p>
            <a:pPr lvl="1"/>
            <a:r>
              <a:rPr lang="en-US" u="sng" dirty="0"/>
              <a:t>Other Biomarkers:</a:t>
            </a:r>
            <a:r>
              <a:rPr lang="en-US" dirty="0"/>
              <a:t> ESR &gt; CRP; low complements on occasion; high IgG on occasion</a:t>
            </a:r>
          </a:p>
          <a:p>
            <a:pPr lvl="1"/>
            <a:r>
              <a:rPr lang="en-US" u="sng" dirty="0"/>
              <a:t>Other Rheumatology Things:</a:t>
            </a:r>
            <a:r>
              <a:rPr lang="en-US" dirty="0"/>
              <a:t> ANA, dsDNA, ENA, UA, </a:t>
            </a:r>
            <a:r>
              <a:rPr lang="en-US" dirty="0" err="1"/>
              <a:t>etc</a:t>
            </a:r>
            <a:r>
              <a:rPr lang="en-US" dirty="0"/>
              <a:t>…</a:t>
            </a:r>
          </a:p>
          <a:p>
            <a:pPr lvl="2"/>
            <a:r>
              <a:rPr lang="en-US" dirty="0"/>
              <a:t>ANA elevated in 40-70% || ENA positive in up to 75% (RNP, SSA, PM-</a:t>
            </a:r>
            <a:r>
              <a:rPr lang="en-US" dirty="0" err="1"/>
              <a:t>Scl</a:t>
            </a:r>
            <a:r>
              <a:rPr lang="en-US" dirty="0"/>
              <a:t>)</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422029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Key points in management:</a:t>
            </a:r>
          </a:p>
          <a:p>
            <a:pPr lvl="1"/>
            <a:r>
              <a:rPr lang="en-US" u="sng" dirty="0"/>
              <a:t>Disposition:</a:t>
            </a:r>
            <a:r>
              <a:rPr lang="en-US" dirty="0"/>
              <a:t> JDM can be a medical emergency. Consider admission, NPO with IV fluids, 1:1 or 1:2 nursing care, and full CRM to assess cardiopulmonary weakness</a:t>
            </a:r>
          </a:p>
          <a:p>
            <a:pPr lvl="2"/>
            <a:r>
              <a:rPr lang="en-US" b="1" dirty="0"/>
              <a:t>Remember</a:t>
            </a:r>
            <a:r>
              <a:rPr lang="en-US" dirty="0"/>
              <a:t> that they may have respiratory muscle weakness; as such they may be unable to manifest tachypnea and will drop their minute ventilation rapidly. Strongly consider a baseline gas and reassess as needed to prevent need for intubation. </a:t>
            </a:r>
          </a:p>
          <a:p>
            <a:pPr lvl="1"/>
            <a:r>
              <a:rPr lang="en-US" u="sng" dirty="0"/>
              <a:t>Other Services:</a:t>
            </a:r>
            <a:r>
              <a:rPr lang="en-US" dirty="0"/>
              <a:t> early involvement of OT/PT for rehabilitation, SLP for swallowing assessment (clinical determination), and nursing for support / care. </a:t>
            </a:r>
          </a:p>
          <a:p>
            <a:pPr lvl="1"/>
            <a:r>
              <a:rPr lang="en-US" u="sng" dirty="0"/>
              <a:t>General measures:</a:t>
            </a:r>
            <a:r>
              <a:rPr lang="en-US" dirty="0"/>
              <a:t> Don’t forget sun protection in community – like with SLE, sun can trigger cutaneous disease, which can activate systemic disease.</a:t>
            </a:r>
          </a:p>
          <a:p>
            <a:pPr lvl="1"/>
            <a:r>
              <a:rPr lang="en-US" u="sng" dirty="0"/>
              <a:t>Corticosteroids:</a:t>
            </a:r>
            <a:r>
              <a:rPr lang="en-US" dirty="0"/>
              <a:t> typically give a pulse in all but the most mild of cases, followed by a very slow taper. Very good evidence that tapering quickly (faster than 6 months) has higher likelihood of disease flare. </a:t>
            </a:r>
            <a:endParaRPr lang="en-US" u="sng"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735786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dirty="0"/>
              <a:t>Management:</a:t>
            </a:r>
          </a:p>
          <a:p>
            <a:pPr lvl="1"/>
            <a:r>
              <a:rPr lang="en-US" u="sng" dirty="0"/>
              <a:t>Methotrexate:</a:t>
            </a:r>
            <a:r>
              <a:rPr lang="en-US" dirty="0"/>
              <a:t> Gold standard for the management of JDM, recommended in all cases that don’t require more aggressive treatment. Minimum of 2-3 years. SQ is preferred due to concerns of absorption with subclinical GI vasculopathy.</a:t>
            </a:r>
          </a:p>
          <a:p>
            <a:pPr lvl="1"/>
            <a:r>
              <a:rPr lang="en-US" u="sng" dirty="0"/>
              <a:t>IVIG:</a:t>
            </a:r>
            <a:r>
              <a:rPr lang="en-US" dirty="0"/>
              <a:t> Gold standard for severe cutaneous disease; used in addition to methotrexate and steroids, not in lieu of. </a:t>
            </a:r>
            <a:br>
              <a:rPr lang="en-US" dirty="0"/>
            </a:br>
            <a:endParaRPr lang="en-US" u="sng" dirty="0"/>
          </a:p>
          <a:p>
            <a:pPr lvl="1"/>
            <a:r>
              <a:rPr lang="en-US" u="sng" dirty="0"/>
              <a:t>Cyclophosphamide: </a:t>
            </a:r>
            <a:r>
              <a:rPr lang="en-US" dirty="0"/>
              <a:t>used for the more severe or refractory disease manifestations, particularly those requiring ICU admission or with progression while on methotrexate.</a:t>
            </a:r>
          </a:p>
          <a:p>
            <a:pPr lvl="1"/>
            <a:r>
              <a:rPr lang="en-US" u="sng" dirty="0"/>
              <a:t>Rituximab:</a:t>
            </a:r>
            <a:r>
              <a:rPr lang="en-US" dirty="0"/>
              <a:t> considered at same level (or as next step, depending on algorithm) to cyclophosphamide; may be more useful in antibody-positive disease. </a:t>
            </a:r>
          </a:p>
          <a:p>
            <a:pPr lvl="1"/>
            <a:r>
              <a:rPr lang="en-US" u="sng" dirty="0"/>
              <a:t>Other:</a:t>
            </a:r>
            <a:r>
              <a:rPr lang="en-US" dirty="0"/>
              <a:t> Anti-TNF biologics, Imuran, MMF, and Cyclosporine are all considered for multiple refractory disease states. </a:t>
            </a:r>
            <a:endParaRPr lang="en-US" u="sng"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928536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The Other CTDs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7528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9267A0-3BB7-4396-AEA4-0CD8D3BF627A}"/>
              </a:ext>
            </a:extLst>
          </p:cNvPr>
          <p:cNvSpPr>
            <a:spLocks noGrp="1"/>
          </p:cNvSpPr>
          <p:nvPr>
            <p:ph idx="1"/>
          </p:nvPr>
        </p:nvSpPr>
        <p:spPr/>
        <p:txBody>
          <a:bodyPr/>
          <a:lstStyle/>
          <a:p>
            <a:r>
              <a:rPr lang="en-US" b="1" dirty="0"/>
              <a:t>Raynaud Phenomenon:</a:t>
            </a:r>
            <a:r>
              <a:rPr lang="en-US" dirty="0"/>
              <a:t> can be primary (most common) or secondary. It is likely </a:t>
            </a:r>
            <a:r>
              <a:rPr lang="en-US" dirty="0" err="1"/>
              <a:t>Raynauds</a:t>
            </a:r>
            <a:r>
              <a:rPr lang="en-US" dirty="0"/>
              <a:t> if it is (1) induced by cold, and (2) results in a well demarcated area of biphasic color change (usually white -&gt; blue -&gt; red). In general RP affects fingers (+/- toes, noes, ears) asymmetrically, is well demarcated, and causes </a:t>
            </a:r>
            <a:r>
              <a:rPr lang="en-US" dirty="0" err="1"/>
              <a:t>paresthesias</a:t>
            </a:r>
            <a:r>
              <a:rPr lang="en-US" dirty="0"/>
              <a:t>. Occurs with relative change in temperature and with emotional distress. Can take 10-40 minutes to revert to normal when rewarmed. </a:t>
            </a:r>
            <a:br>
              <a:rPr lang="en-US" dirty="0"/>
            </a:br>
            <a:r>
              <a:rPr lang="en-US" i="1" dirty="0"/>
              <a:t>Risk factors for secondary RP: </a:t>
            </a:r>
            <a:r>
              <a:rPr lang="en-US" dirty="0"/>
              <a:t>male, young age, ANA, abnormal nailfolds. </a:t>
            </a:r>
            <a:br>
              <a:rPr lang="en-US" dirty="0"/>
            </a:br>
            <a:r>
              <a:rPr lang="en-US" i="1" dirty="0"/>
              <a:t>Management:</a:t>
            </a:r>
            <a:r>
              <a:rPr lang="en-US" dirty="0"/>
              <a:t> avoid vasoconstrictors (i.e. ADHD meds, smoking), core temperature maintenance, extremity warmth, “</a:t>
            </a:r>
            <a:r>
              <a:rPr lang="en-US" dirty="0" err="1"/>
              <a:t>windmilling</a:t>
            </a:r>
            <a:r>
              <a:rPr lang="en-US" dirty="0"/>
              <a:t>”. </a:t>
            </a:r>
            <a:br>
              <a:rPr lang="en-US" dirty="0"/>
            </a:br>
            <a:r>
              <a:rPr lang="en-US" dirty="0"/>
              <a:t>Main </a:t>
            </a:r>
            <a:r>
              <a:rPr lang="en-US" dirty="0" err="1"/>
              <a:t>DDx</a:t>
            </a:r>
            <a:r>
              <a:rPr lang="en-US" dirty="0"/>
              <a:t>: Vasomotor instability / acrocyanosis, Erythromelalgia. </a:t>
            </a:r>
            <a:endParaRPr lang="en-US" b="1" dirty="0"/>
          </a:p>
          <a:p>
            <a:endParaRPr lang="en-US" dirty="0"/>
          </a:p>
        </p:txBody>
      </p:sp>
      <p:sp>
        <p:nvSpPr>
          <p:cNvPr id="4" name="Title 1">
            <a:extLst>
              <a:ext uri="{FF2B5EF4-FFF2-40B4-BE49-F238E27FC236}">
                <a16:creationId xmlns:a16="http://schemas.microsoft.com/office/drawing/2014/main" xmlns="" id="{801CD172-8AB9-465F-B4FA-CE276825B5AD}"/>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045685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92500" lnSpcReduction="10000"/>
          </a:bodyPr>
          <a:lstStyle/>
          <a:p>
            <a:r>
              <a:rPr lang="en-US" b="1" dirty="0"/>
              <a:t>Sjogren Syndrome:</a:t>
            </a:r>
            <a:r>
              <a:rPr lang="en-US" dirty="0"/>
              <a:t> typically manifests as dry mouth and dry eyes; very uncommon in pediatrics, and when present is often very atypical in presentation and picked up while screening for SLE. Serology is typically highly positive for ANA, RF, Ro, and La, and notably negative for dsDNA. Treatment is topical (drops, drinking water) +/- </a:t>
            </a:r>
            <a:r>
              <a:rPr lang="en-US" dirty="0" err="1"/>
              <a:t>plaquenil</a:t>
            </a:r>
            <a:r>
              <a:rPr lang="en-US" dirty="0"/>
              <a:t> in some. </a:t>
            </a:r>
          </a:p>
          <a:p>
            <a:r>
              <a:rPr lang="en-US" b="1" dirty="0"/>
              <a:t>Linear Scleroderma: </a:t>
            </a:r>
            <a:r>
              <a:rPr lang="en-US" dirty="0"/>
              <a:t>see photos; typically manifests as a slowly growing patch of abnormal skin or subcutaneous tissue; usually manifests with skin hypopigmentation, and over time will develop loss of fat / muscle, atrophy of site, hyperpigmentation, and change in skin to a hard, shiny appearance. ANA often positive. Clinical + pathologic diagnosis. Treated with topical therapy, prednisone, and methotrexate. </a:t>
            </a:r>
          </a:p>
          <a:p>
            <a:r>
              <a:rPr lang="en-US" b="1" dirty="0"/>
              <a:t>Systemic Sclerosis: </a:t>
            </a:r>
            <a:r>
              <a:rPr lang="en-US" dirty="0"/>
              <a:t>very rare; manifestations highly variable in childhood, but include sclerodactyly (tightening of skin around hands and mouth) and interstitial lung disease. Can also have arthritis as a common manifestation. Treatment depends on disease, but notably steroids are avoided, as it can cause renal disease.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737961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DF080-6336-4166-84D7-2881D4B0E4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E32DA65-02D4-4D09-8A67-4176A02AF4D8}"/>
              </a:ext>
            </a:extLst>
          </p:cNvPr>
          <p:cNvSpPr>
            <a:spLocks noGrp="1"/>
          </p:cNvSpPr>
          <p:nvPr>
            <p:ph idx="1"/>
          </p:nvPr>
        </p:nvSpPr>
        <p:spPr/>
        <p:txBody>
          <a:bodyPr/>
          <a:lstStyle/>
          <a:p>
            <a:endParaRPr lang="en-US" dirty="0"/>
          </a:p>
        </p:txBody>
      </p:sp>
      <p:pic>
        <p:nvPicPr>
          <p:cNvPr id="3074" name="Picture 2" descr="Image result for linear scleroderma">
            <a:extLst>
              <a:ext uri="{FF2B5EF4-FFF2-40B4-BE49-F238E27FC236}">
                <a16:creationId xmlns:a16="http://schemas.microsoft.com/office/drawing/2014/main" xmlns="" id="{20E453E2-2BAC-4D13-ACDD-8B3C22060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82517"/>
            <a:ext cx="4134744" cy="57668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inear scleroderma">
            <a:extLst>
              <a:ext uri="{FF2B5EF4-FFF2-40B4-BE49-F238E27FC236}">
                <a16:creationId xmlns:a16="http://schemas.microsoft.com/office/drawing/2014/main" xmlns="" id="{4A0F788D-EED1-430C-B09D-62927D98B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543" y="115052"/>
            <a:ext cx="4979977" cy="33139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orphea">
            <a:extLst>
              <a:ext uri="{FF2B5EF4-FFF2-40B4-BE49-F238E27FC236}">
                <a16:creationId xmlns:a16="http://schemas.microsoft.com/office/drawing/2014/main" xmlns="" id="{D9BBAA63-7ECB-4B27-A356-3EFAF1A0D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2706722"/>
            <a:ext cx="44577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morphea">
            <a:extLst>
              <a:ext uri="{FF2B5EF4-FFF2-40B4-BE49-F238E27FC236}">
                <a16:creationId xmlns:a16="http://schemas.microsoft.com/office/drawing/2014/main" xmlns="" id="{D784232D-5F67-4400-8205-71741C5058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572" y="3796465"/>
            <a:ext cx="4457700" cy="313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6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Classification:</a:t>
            </a:r>
          </a:p>
        </p:txBody>
      </p:sp>
    </p:spTree>
    <p:extLst>
      <p:ext uri="{BB962C8B-B14F-4D97-AF65-F5344CB8AC3E}">
        <p14:creationId xmlns:p14="http://schemas.microsoft.com/office/powerpoint/2010/main" val="3097907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a:bodyPr>
          <a:lstStyle/>
          <a:p>
            <a:r>
              <a:rPr lang="en-US" b="1" dirty="0"/>
              <a:t>Mixed CTD:</a:t>
            </a:r>
            <a:r>
              <a:rPr lang="en-US" dirty="0"/>
              <a:t> essentially is a diagnosis given to patients who have some features of multiple CTDs (usually combination of SLE, JDM, and RP) but who have abnormally high anti-RNP levels. Treated same as SLE.</a:t>
            </a:r>
          </a:p>
          <a:p>
            <a:r>
              <a:rPr lang="en-US" b="1" dirty="0"/>
              <a:t>Undifferentiated CTD: </a:t>
            </a:r>
            <a:r>
              <a:rPr lang="en-US" dirty="0"/>
              <a:t>essentially MCTD without high levels of RNP. </a:t>
            </a:r>
          </a:p>
          <a:p>
            <a:r>
              <a:rPr lang="en-US" b="1" dirty="0"/>
              <a:t>Overlap Syndrome:</a:t>
            </a:r>
            <a:r>
              <a:rPr lang="en-US" dirty="0"/>
              <a:t> when patient meets diagnostic criteria for more than one connective tissue disease.</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985330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Vasculitis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6017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pic>
        <p:nvPicPr>
          <p:cNvPr id="4098" name="Picture 2" descr="Image result for chapel hill vasculitis">
            <a:extLst>
              <a:ext uri="{FF2B5EF4-FFF2-40B4-BE49-F238E27FC236}">
                <a16:creationId xmlns:a16="http://schemas.microsoft.com/office/drawing/2014/main" xmlns="" id="{8B85B16F-511B-425A-9B33-3990F944F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925053"/>
            <a:ext cx="10391775" cy="473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177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Henoch-</a:t>
            </a:r>
            <a:r>
              <a:rPr lang="en-US" dirty="0" err="1"/>
              <a:t>Schonlein</a:t>
            </a:r>
            <a:r>
              <a:rPr lang="en-US" dirty="0"/>
              <a:t> Purpura</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8006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The</a:t>
            </a:r>
            <a:r>
              <a:rPr lang="en-US" b="1" dirty="0"/>
              <a:t> </a:t>
            </a:r>
            <a:r>
              <a:rPr lang="en-US" dirty="0"/>
              <a:t>prototypical </a:t>
            </a:r>
            <a:r>
              <a:rPr lang="en-US" dirty="0" err="1"/>
              <a:t>leukocytoclastic</a:t>
            </a:r>
            <a:r>
              <a:rPr lang="en-US" dirty="0"/>
              <a:t> vasculitis, also referred to as IgA vasculitis). </a:t>
            </a:r>
          </a:p>
          <a:p>
            <a:r>
              <a:rPr lang="en-US" dirty="0"/>
              <a:t>Second-most common pediatric vasculitis (after KD); mean age 7 years. </a:t>
            </a:r>
          </a:p>
          <a:p>
            <a:r>
              <a:rPr lang="en-US" i="1" dirty="0"/>
              <a:t>Classification:</a:t>
            </a:r>
            <a:r>
              <a:rPr lang="en-US" dirty="0"/>
              <a:t> </a:t>
            </a:r>
            <a:r>
              <a:rPr lang="en-US" dirty="0" err="1"/>
              <a:t>PReS</a:t>
            </a:r>
            <a:r>
              <a:rPr lang="en-US" dirty="0"/>
              <a:t>/EULAR criteria confer a sensitivity of 100% and specificity of 87%. Requires (A) and one of (B)</a:t>
            </a:r>
          </a:p>
          <a:p>
            <a:pPr lvl="1"/>
            <a:r>
              <a:rPr lang="en-US" dirty="0"/>
              <a:t>(A) Palpable purpura, with a lower limb distribution (*if atypical distribution, MUST also have biopsy findings of B)</a:t>
            </a:r>
          </a:p>
          <a:p>
            <a:pPr lvl="1"/>
            <a:r>
              <a:rPr lang="en-US" dirty="0"/>
              <a:t>(B) Any one of the following:</a:t>
            </a:r>
          </a:p>
          <a:p>
            <a:pPr lvl="2"/>
            <a:r>
              <a:rPr lang="en-US" dirty="0"/>
              <a:t>Diffuse abdominal pain</a:t>
            </a:r>
          </a:p>
          <a:p>
            <a:pPr lvl="2"/>
            <a:r>
              <a:rPr lang="en-US" dirty="0"/>
              <a:t>Arthritis or arthralgia</a:t>
            </a:r>
          </a:p>
          <a:p>
            <a:pPr lvl="2"/>
            <a:r>
              <a:rPr lang="en-US" dirty="0"/>
              <a:t>Renal involvement (hematuria, proteinuria)</a:t>
            </a:r>
          </a:p>
          <a:p>
            <a:pPr lvl="2"/>
            <a:r>
              <a:rPr lang="en-US" dirty="0"/>
              <a:t>Biopsy demonstrating </a:t>
            </a:r>
            <a:r>
              <a:rPr lang="en-US" dirty="0" err="1"/>
              <a:t>leukocytoclastic</a:t>
            </a:r>
            <a:r>
              <a:rPr lang="en-US" dirty="0"/>
              <a:t> vasculitis (skin) or IgA proliferative GN (renal)*</a:t>
            </a:r>
          </a:p>
          <a:p>
            <a:pPr lvl="1"/>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953966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Etiology:</a:t>
            </a:r>
            <a:r>
              <a:rPr lang="en-US" dirty="0"/>
              <a:t> remains unclear; thought to be a reaction to an infection given seasonality is described, but multiple agents have been implicated. </a:t>
            </a:r>
          </a:p>
          <a:p>
            <a:r>
              <a:rPr lang="en-US" i="1" dirty="0"/>
              <a:t>Manifestations:</a:t>
            </a:r>
            <a:endParaRPr lang="en-US" dirty="0"/>
          </a:p>
          <a:p>
            <a:pPr lvl="1"/>
            <a:r>
              <a:rPr lang="en-US" u="sng" dirty="0"/>
              <a:t>Cutaneous:</a:t>
            </a:r>
            <a:r>
              <a:rPr lang="en-US" dirty="0"/>
              <a:t> palpable purpura (95-100%), in dependent distribution (*don’t forget to check the buttocks). Lesions occur in crops, and can recur over the course of 6 months from diagnosis (though each episode less severe / shorter in duration). </a:t>
            </a:r>
          </a:p>
          <a:p>
            <a:pPr lvl="1"/>
            <a:r>
              <a:rPr lang="en-US" u="sng" dirty="0"/>
              <a:t>Gastrointestinal:</a:t>
            </a:r>
            <a:r>
              <a:rPr lang="en-US" dirty="0"/>
              <a:t> abdominal pain (70%) or GI bleeds (30%) are most common. Typically occurs within 7 days of rash (always within 1 month; rarely precedes). Intussusception is seen, and can be a cause of either manifestation. </a:t>
            </a:r>
          </a:p>
          <a:p>
            <a:pPr lvl="1"/>
            <a:r>
              <a:rPr lang="en-US" u="sng" dirty="0"/>
              <a:t>Renal:</a:t>
            </a:r>
            <a:r>
              <a:rPr lang="en-US" dirty="0"/>
              <a:t> glomerulonephritis seen in 30%; 20 % will have it at onset* </a:t>
            </a:r>
          </a:p>
          <a:p>
            <a:pPr lvl="1"/>
            <a:r>
              <a:rPr lang="en-US" u="sng" dirty="0"/>
              <a:t>Other:</a:t>
            </a:r>
            <a:r>
              <a:rPr lang="en-US" dirty="0"/>
              <a:t> arthritis (50-80%; oligoarticular, transient), pulmonary hemorrhage, seizure, parotitis, scrotal edema, urethritis, carditis. </a:t>
            </a:r>
            <a:endParaRPr lang="en-US" u="sng" dirty="0"/>
          </a:p>
          <a:p>
            <a:pPr lvl="1"/>
            <a:endParaRPr lang="en-US" u="sng"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18010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446872"/>
          </a:xfrm>
        </p:spPr>
        <p:txBody>
          <a:bodyPr>
            <a:normAutofit/>
          </a:bodyPr>
          <a:lstStyle/>
          <a:p>
            <a:r>
              <a:rPr lang="en-US" i="1" dirty="0"/>
              <a:t>Investigations:</a:t>
            </a:r>
            <a:r>
              <a:rPr lang="en-US" dirty="0"/>
              <a:t> not necessary for diagnosis (which is clinical) except for a CBC (need to prove purpura in presence of normal platelets). </a:t>
            </a:r>
          </a:p>
          <a:p>
            <a:pPr lvl="1"/>
            <a:r>
              <a:rPr lang="en-US" dirty="0"/>
              <a:t>Inflammatory markers typically elevated</a:t>
            </a:r>
          </a:p>
          <a:p>
            <a:pPr lvl="1"/>
            <a:r>
              <a:rPr lang="en-US" dirty="0"/>
              <a:t>IgA may be elevated in ~ 70% of cases (non-specific, not useful for diagnosis).</a:t>
            </a:r>
          </a:p>
          <a:p>
            <a:pPr lvl="1"/>
            <a:r>
              <a:rPr lang="en-US" dirty="0"/>
              <a:t>ANCA should be negative; consider checking in atypical cases. </a:t>
            </a:r>
          </a:p>
          <a:p>
            <a:r>
              <a:rPr lang="en-US" i="1" dirty="0"/>
              <a:t>Management:</a:t>
            </a:r>
            <a:r>
              <a:rPr lang="en-US" dirty="0"/>
              <a:t> In acute phase management is supportive care alone. Main management is to monitor for development of renal disease, and refer to nephrology if proteinuria / hematuria develop.</a:t>
            </a:r>
          </a:p>
          <a:p>
            <a:pPr lvl="1"/>
            <a:r>
              <a:rPr lang="en-US" dirty="0"/>
              <a:t>Corticosteroids are useful for short-term relief. Can improve arthritis and abdominal pain. If giving Rx, should do 1 mg/kg/d, tapering over 4 weeks (otherwise symptoms return). </a:t>
            </a:r>
          </a:p>
          <a:p>
            <a:pPr lvl="1"/>
            <a:r>
              <a:rPr lang="en-US" dirty="0"/>
              <a:t>Steroids do not influence the development of GN.</a:t>
            </a:r>
          </a:p>
          <a:p>
            <a:pPr lvl="1"/>
            <a:r>
              <a:rPr lang="en-US" dirty="0"/>
              <a:t>NSAIDs can be used for arthritis, depending on severity of bowel involvement.</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659134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Kawasaki Disease</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69564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dirty="0"/>
              <a:t>The most common vasculitis of childhood, involving small-to-medium vessel with a predilection for coronary arteries. </a:t>
            </a:r>
          </a:p>
          <a:p>
            <a:r>
              <a:rPr lang="en-US" dirty="0"/>
              <a:t>Everything you need to know is in the updated AHA 2017/2018 guidelines.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097928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Diagnosis:</a:t>
            </a:r>
            <a:r>
              <a:rPr lang="en-US" dirty="0"/>
              <a:t> Requires (A) and at least 4/5 (B)</a:t>
            </a:r>
          </a:p>
          <a:p>
            <a:pPr lvl="1"/>
            <a:r>
              <a:rPr lang="en-US" dirty="0"/>
              <a:t>(A) Fever for </a:t>
            </a:r>
            <a:r>
              <a:rPr lang="en-US" u="sng" dirty="0"/>
              <a:t>&gt;</a:t>
            </a:r>
            <a:r>
              <a:rPr lang="en-US" dirty="0"/>
              <a:t> 5 days (4 if IVIG eradicates fever)</a:t>
            </a:r>
          </a:p>
          <a:p>
            <a:pPr lvl="1"/>
            <a:r>
              <a:rPr lang="en-US" dirty="0"/>
              <a:t>(B) Any 4 of the following:</a:t>
            </a:r>
          </a:p>
          <a:p>
            <a:pPr lvl="2"/>
            <a:r>
              <a:rPr lang="en-US" dirty="0"/>
              <a:t>Bilateral </a:t>
            </a:r>
            <a:r>
              <a:rPr lang="en-US" dirty="0" err="1"/>
              <a:t>nonpurulent</a:t>
            </a:r>
            <a:r>
              <a:rPr lang="en-US" dirty="0"/>
              <a:t> bulbar conjunctivitis (80-90%)</a:t>
            </a:r>
          </a:p>
          <a:p>
            <a:pPr lvl="2"/>
            <a:r>
              <a:rPr lang="en-US" dirty="0"/>
              <a:t>Oropharyngeal changes (80-90%) - red/fissured lips, strawberry tongue, pharyngeal erythema</a:t>
            </a:r>
          </a:p>
          <a:p>
            <a:pPr lvl="2"/>
            <a:r>
              <a:rPr lang="en-US" dirty="0"/>
              <a:t>Extremity changes (80%) - erythema / edema (acute phase), desquamation (convalescent phase)</a:t>
            </a:r>
          </a:p>
          <a:p>
            <a:pPr lvl="2"/>
            <a:r>
              <a:rPr lang="en-US" dirty="0"/>
              <a:t>Polymorphous rash (&gt;90%) - </a:t>
            </a:r>
            <a:r>
              <a:rPr lang="en-US" dirty="0" err="1"/>
              <a:t>nonvesicular</a:t>
            </a:r>
            <a:r>
              <a:rPr lang="en-US" dirty="0"/>
              <a:t> (AHA clarifies to maculopapular, erythroderma, or EM like)</a:t>
            </a:r>
          </a:p>
          <a:p>
            <a:pPr lvl="2"/>
            <a:r>
              <a:rPr lang="en-US" dirty="0"/>
              <a:t>Cervical LN (50%) - at least one node &gt; 1.5 cm.</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77178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811F4-BA36-4EFA-898F-4F2A5ADB9C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FA07A836-EA8A-43D3-9C52-BF48AE41EC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707311" cy="7283302"/>
          </a:xfrm>
        </p:spPr>
      </p:pic>
      <p:sp>
        <p:nvSpPr>
          <p:cNvPr id="6" name="Rectangle 5">
            <a:extLst>
              <a:ext uri="{FF2B5EF4-FFF2-40B4-BE49-F238E27FC236}">
                <a16:creationId xmlns:a16="http://schemas.microsoft.com/office/drawing/2014/main" xmlns="" id="{87C34056-53E0-4C39-9CBF-441A7F874AA1}"/>
              </a:ext>
            </a:extLst>
          </p:cNvPr>
          <p:cNvSpPr/>
          <p:nvPr/>
        </p:nvSpPr>
        <p:spPr>
          <a:xfrm>
            <a:off x="9707310" y="2264735"/>
            <a:ext cx="2484690" cy="1446550"/>
          </a:xfrm>
          <a:prstGeom prst="rect">
            <a:avLst/>
          </a:prstGeom>
        </p:spPr>
        <p:txBody>
          <a:bodyPr wrap="square">
            <a:spAutoFit/>
          </a:bodyPr>
          <a:lstStyle/>
          <a:p>
            <a:r>
              <a:rPr lang="en-US" sz="800" dirty="0"/>
              <a:t>**Exclusions:</a:t>
            </a:r>
          </a:p>
          <a:p>
            <a:r>
              <a:rPr lang="en-US" sz="800" dirty="0"/>
              <a:t>A)  Psoriasis or history of psoriasis in patients or first-degree relatives (formally diagnosed).</a:t>
            </a:r>
          </a:p>
          <a:p>
            <a:r>
              <a:rPr lang="en-US" sz="800" dirty="0"/>
              <a:t>B) Arthritis in HLA B27 positive males beginning after the age of 6 years.</a:t>
            </a:r>
          </a:p>
          <a:p>
            <a:r>
              <a:rPr lang="en-US" sz="800" dirty="0"/>
              <a:t>C) Ankylosing spondylitis, ERA, </a:t>
            </a:r>
            <a:r>
              <a:rPr lang="en-US" sz="800" dirty="0" err="1"/>
              <a:t>sacroilitis</a:t>
            </a:r>
            <a:r>
              <a:rPr lang="en-US" sz="800" dirty="0"/>
              <a:t> with IBD, Reiter's syndrome, acute anterior uveitis, or history of any in first-degree relative.</a:t>
            </a:r>
          </a:p>
          <a:p>
            <a:r>
              <a:rPr lang="en-US" sz="800" dirty="0"/>
              <a:t>D) Presence of IgM RF on at least 2 occasions 3 months apart.</a:t>
            </a:r>
          </a:p>
          <a:p>
            <a:r>
              <a:rPr lang="en-US" sz="800" dirty="0"/>
              <a:t>E) Presence of systemic-onset JIA in patients.</a:t>
            </a:r>
          </a:p>
        </p:txBody>
      </p:sp>
    </p:spTree>
    <p:extLst>
      <p:ext uri="{BB962C8B-B14F-4D97-AF65-F5344CB8AC3E}">
        <p14:creationId xmlns:p14="http://schemas.microsoft.com/office/powerpoint/2010/main" val="3125812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i="1" dirty="0"/>
              <a:t>Diagnosis: Incomplete KD -</a:t>
            </a:r>
            <a:r>
              <a:rPr lang="en-US" dirty="0"/>
              <a:t> Requires use of an algorithm based on above criteria. </a:t>
            </a:r>
          </a:p>
          <a:p>
            <a:pPr lvl="1"/>
            <a:r>
              <a:rPr lang="en-US" dirty="0"/>
              <a:t>Diagnosis may be made in the presence of (A) and 2-3 (B) if the following scenario are met:</a:t>
            </a:r>
          </a:p>
          <a:p>
            <a:pPr lvl="1"/>
            <a:r>
              <a:rPr lang="en-US" dirty="0"/>
              <a:t>Elevated ESR (40) / CRP (30) and at least 3 supplementary criteria* confirm diagnosis</a:t>
            </a:r>
          </a:p>
          <a:p>
            <a:pPr lvl="2"/>
            <a:r>
              <a:rPr lang="en-US" dirty="0"/>
              <a:t>*Anemia, albumin &lt; 31, elevated ALT, sterile pyuria, leukocytosis, thrombocytosis (after day 7)</a:t>
            </a:r>
          </a:p>
          <a:p>
            <a:pPr lvl="2"/>
            <a:r>
              <a:rPr lang="en-US" dirty="0"/>
              <a:t>*Positive echocardiogram (alone) is sufficient</a:t>
            </a:r>
          </a:p>
          <a:p>
            <a:pPr lvl="1"/>
            <a:r>
              <a:rPr lang="en-US" dirty="0"/>
              <a:t>If ESR/CRP not high enough, clinical observation warranted; if high enough, check labs and treat accordingly.</a:t>
            </a:r>
          </a:p>
          <a:p>
            <a:pPr lvl="1"/>
            <a:r>
              <a:rPr lang="en-US" dirty="0"/>
              <a:t>Incomplete KD is alternatively diagnosed in any patient with fever and any feature, who then develops CA dilatation. In infants &lt; 6 months, consider with fever alone.</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5634101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i="1" dirty="0"/>
              <a:t>Differential Diagnosis:</a:t>
            </a:r>
            <a:endParaRPr lang="en-US" dirty="0"/>
          </a:p>
          <a:p>
            <a:pPr lvl="1"/>
            <a:r>
              <a:rPr lang="en-US" dirty="0"/>
              <a:t>Infection (</a:t>
            </a:r>
            <a:r>
              <a:rPr lang="en-US" dirty="0" err="1"/>
              <a:t>Measels</a:t>
            </a:r>
            <a:r>
              <a:rPr lang="en-US" dirty="0"/>
              <a:t>, other viral illness, RMSF, scarlet fever, toxic shock syndrome)</a:t>
            </a:r>
          </a:p>
          <a:p>
            <a:pPr lvl="1"/>
            <a:r>
              <a:rPr lang="en-US" dirty="0"/>
              <a:t>Drug hypersensitivity (serum-sickness like reaction, SJS)</a:t>
            </a:r>
          </a:p>
          <a:p>
            <a:pPr lvl="1"/>
            <a:r>
              <a:rPr lang="en-US" dirty="0"/>
              <a:t>Systemic JIA</a:t>
            </a:r>
          </a:p>
          <a:p>
            <a:pPr lvl="1"/>
            <a:r>
              <a:rPr lang="en-US" dirty="0"/>
              <a:t>Polyarteritis nodosa</a:t>
            </a:r>
          </a:p>
          <a:p>
            <a:r>
              <a:rPr lang="en-US" i="1" dirty="0"/>
              <a:t>Investigations:</a:t>
            </a:r>
            <a:r>
              <a:rPr lang="en-US" dirty="0"/>
              <a:t> see the supplementary criteria for incomplete KD</a:t>
            </a:r>
          </a:p>
          <a:p>
            <a:pPr lvl="1"/>
            <a:r>
              <a:rPr lang="en-US" u="sng" dirty="0"/>
              <a:t>Chemistries:</a:t>
            </a:r>
            <a:r>
              <a:rPr lang="en-US" dirty="0"/>
              <a:t> elevated ESR/CRP/platelet/WBC, low hemoglobin, sterile pyuria, transaminitis, elevated triglycerides/LDL, </a:t>
            </a:r>
          </a:p>
          <a:p>
            <a:pPr lvl="2"/>
            <a:r>
              <a:rPr lang="en-US" dirty="0"/>
              <a:t>Neutropenia and thrombocytopenia may be seen, which are markers of severity/MAS.</a:t>
            </a:r>
          </a:p>
          <a:p>
            <a:pPr lvl="2"/>
            <a:r>
              <a:rPr lang="en-US" dirty="0"/>
              <a:t>Platelets typically begin to rise after 5-7 days, peaking in the second week.</a:t>
            </a:r>
          </a:p>
          <a:p>
            <a:pPr lvl="1"/>
            <a:r>
              <a:rPr lang="en-US" u="sng" dirty="0"/>
              <a:t>Sterile fluids:</a:t>
            </a:r>
            <a:r>
              <a:rPr lang="en-US" dirty="0"/>
              <a:t> CSF pleocytosis; synovial leukocytosis </a:t>
            </a:r>
          </a:p>
          <a:p>
            <a:pPr lvl="1"/>
            <a:r>
              <a:rPr lang="en-US" u="sng" dirty="0"/>
              <a:t>Antibodies:</a:t>
            </a:r>
            <a:r>
              <a:rPr lang="en-US" dirty="0"/>
              <a:t> ANCA and anti-endothelial antibodies occasionally seen.</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469968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fontScale="85000" lnSpcReduction="20000"/>
          </a:bodyPr>
          <a:lstStyle/>
          <a:p>
            <a:r>
              <a:rPr lang="en-US" i="1" dirty="0"/>
              <a:t>Management:</a:t>
            </a:r>
            <a:r>
              <a:rPr lang="en-US" dirty="0"/>
              <a:t> Initial treatment...</a:t>
            </a:r>
          </a:p>
          <a:p>
            <a:pPr lvl="1"/>
            <a:r>
              <a:rPr lang="en-US" u="sng" dirty="0"/>
              <a:t>IVIG:</a:t>
            </a:r>
            <a:r>
              <a:rPr lang="en-US" dirty="0"/>
              <a:t> given as a single dose 2g/kg, within 10 days of onset, but as  soon as possible after diagnosis.</a:t>
            </a:r>
          </a:p>
          <a:p>
            <a:pPr lvl="2"/>
            <a:r>
              <a:rPr lang="en-US" dirty="0"/>
              <a:t>AHA states it is reasonable to give after 10 days, if (1) ESR/CRP elevated, AND (2) CA abnormalities, OR persistent unexplained fever.</a:t>
            </a:r>
          </a:p>
          <a:p>
            <a:pPr lvl="2"/>
            <a:r>
              <a:rPr lang="en-US" dirty="0"/>
              <a:t>Even with treatment, 20% will develop transient CA abnormalities, 5% CAA, and 1% giant aneurysm (in Japan, at least). </a:t>
            </a:r>
          </a:p>
          <a:p>
            <a:pPr lvl="2"/>
            <a:r>
              <a:rPr lang="en-US" dirty="0"/>
              <a:t>Approximately 10-20% of patients will not respond to IVIG; no good risk stratification for non-Japanese populations.</a:t>
            </a:r>
          </a:p>
          <a:p>
            <a:pPr lvl="1"/>
            <a:r>
              <a:rPr lang="en-US" u="sng" dirty="0"/>
              <a:t>ASA:</a:t>
            </a:r>
            <a:r>
              <a:rPr lang="en-US" dirty="0"/>
              <a:t> given at moderate (30-50 mg/kg/d) or high (80-100 mg/kg/d) is reasonable until patient afebrile.</a:t>
            </a:r>
          </a:p>
          <a:p>
            <a:pPr lvl="2"/>
            <a:r>
              <a:rPr lang="en-US" dirty="0"/>
              <a:t>AHA states it does not appear to lower the risk of CAA; however, recent publications suggest it may decrease risk of IVIG resistance.</a:t>
            </a:r>
          </a:p>
          <a:p>
            <a:pPr lvl="2"/>
            <a:r>
              <a:rPr lang="en-US" dirty="0"/>
              <a:t>May consider the risk of Reye syndrome when using moderate-high dose (not reported with low dose) if patient has Influenza/varicella. May skip ASA here.</a:t>
            </a:r>
          </a:p>
          <a:p>
            <a:pPr lvl="1"/>
            <a:r>
              <a:rPr lang="en-US" u="sng" dirty="0"/>
              <a:t>Corticosteroids:</a:t>
            </a:r>
            <a:r>
              <a:rPr lang="en-US" dirty="0"/>
              <a:t> multiple conflicting studies; AHA recommendations are that it may be </a:t>
            </a:r>
            <a:r>
              <a:rPr lang="en-US" b="1" dirty="0"/>
              <a:t>considered</a:t>
            </a:r>
            <a:r>
              <a:rPr lang="en-US" dirty="0"/>
              <a:t> when given as a 2-3 week taper, along with IVIG and ASA, for high-risk patients.</a:t>
            </a:r>
          </a:p>
          <a:p>
            <a:pPr lvl="2"/>
            <a:r>
              <a:rPr lang="en-US" dirty="0"/>
              <a:t>Should not use single, high dose pulse IVMP; should not use steroids after primary treatment with IVIG/ASA unless refractory *see below*</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706892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normAutofit lnSpcReduction="10000"/>
          </a:bodyPr>
          <a:lstStyle/>
          <a:p>
            <a:r>
              <a:rPr lang="en-US" i="1" dirty="0"/>
              <a:t>Management:</a:t>
            </a:r>
            <a:r>
              <a:rPr lang="en-US" dirty="0"/>
              <a:t> Refractory disease...defined as recurrence of fever &gt; 36 hours after the end of the first IVIG.</a:t>
            </a:r>
          </a:p>
          <a:p>
            <a:pPr lvl="1"/>
            <a:r>
              <a:rPr lang="en-US" u="sng" dirty="0"/>
              <a:t>IVIG:</a:t>
            </a:r>
            <a:r>
              <a:rPr lang="en-US" dirty="0"/>
              <a:t> standard of care is to administer second dose (2g/kg) of IVIG.</a:t>
            </a:r>
          </a:p>
          <a:p>
            <a:pPr lvl="1"/>
            <a:r>
              <a:rPr lang="en-US" u="sng" dirty="0"/>
              <a:t>Corticosteroids:</a:t>
            </a:r>
            <a:r>
              <a:rPr lang="en-US" dirty="0"/>
              <a:t> high dose IVMP (20-30 mg/kg x 3 days, +/- oral taper) may be considered as an alternative to second-dose IVIG, or for double-refractory disease.</a:t>
            </a:r>
          </a:p>
          <a:p>
            <a:pPr lvl="2"/>
            <a:r>
              <a:rPr lang="en-US" dirty="0"/>
              <a:t>May also/instead use a tapering (2-3 week) course of prednisone alongside second-dose IVIG/ASA.</a:t>
            </a:r>
          </a:p>
          <a:p>
            <a:pPr lvl="1"/>
            <a:r>
              <a:rPr lang="en-US" u="sng" dirty="0"/>
              <a:t>Infliximab:</a:t>
            </a:r>
            <a:r>
              <a:rPr lang="en-US" dirty="0"/>
              <a:t> given at 5 mg/kg, may be considered for refractory/double </a:t>
            </a:r>
            <a:r>
              <a:rPr lang="en-US" dirty="0" err="1"/>
              <a:t>refracory</a:t>
            </a:r>
            <a:r>
              <a:rPr lang="en-US" dirty="0"/>
              <a:t> disease (level C; steroids / IVIG level B)</a:t>
            </a:r>
          </a:p>
          <a:p>
            <a:pPr lvl="1"/>
            <a:r>
              <a:rPr lang="en-US" u="sng" dirty="0"/>
              <a:t>Cyclosporine:</a:t>
            </a:r>
            <a:r>
              <a:rPr lang="en-US" dirty="0"/>
              <a:t> may also be considered where other options have failed.</a:t>
            </a:r>
          </a:p>
          <a:p>
            <a:pPr lvl="1"/>
            <a:r>
              <a:rPr lang="en-US" u="sng" dirty="0"/>
              <a:t>Other</a:t>
            </a:r>
            <a:r>
              <a:rPr lang="en-US" dirty="0"/>
              <a:t>: in highly refractory disease, </a:t>
            </a:r>
            <a:r>
              <a:rPr lang="en-US" dirty="0" err="1"/>
              <a:t>TNFi</a:t>
            </a:r>
            <a:r>
              <a:rPr lang="en-US" dirty="0"/>
              <a:t>, </a:t>
            </a:r>
            <a:r>
              <a:rPr lang="en-US" dirty="0" err="1"/>
              <a:t>cytotoxics</a:t>
            </a:r>
            <a:r>
              <a:rPr lang="en-US" dirty="0"/>
              <a:t> (CYP), and PLEX have all been used with some success.</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426532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Management:</a:t>
            </a:r>
            <a:r>
              <a:rPr lang="en-US" dirty="0"/>
              <a:t> Subacute phase...</a:t>
            </a:r>
          </a:p>
          <a:p>
            <a:pPr lvl="1"/>
            <a:r>
              <a:rPr lang="en-US" u="sng" dirty="0"/>
              <a:t>ASA:</a:t>
            </a:r>
            <a:r>
              <a:rPr lang="en-US" dirty="0"/>
              <a:t> low dose (3-5 mg/kg) should be given for 4-6 weeks in those without CA abnormalities until echocardiogram normal. </a:t>
            </a:r>
          </a:p>
          <a:p>
            <a:pPr lvl="1"/>
            <a:r>
              <a:rPr lang="en-US" u="sng" dirty="0"/>
              <a:t>Anticoagulants:</a:t>
            </a:r>
            <a:r>
              <a:rPr lang="en-US" dirty="0"/>
              <a:t> warfarin (target INR 2-3) for those with giant or rapidly expanding aneurysms; in less severe cases, triple therapy (ASA, clopidogrel, warfarin) may be used.</a:t>
            </a:r>
          </a:p>
          <a:p>
            <a:pPr lvl="1"/>
            <a:r>
              <a:rPr lang="en-US" dirty="0"/>
              <a:t>Should avoid inhibitors of ASA (including ibuprofen).</a:t>
            </a:r>
          </a:p>
          <a:p>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6318630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Other Vasculitis</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7954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Takayasu Arteritis:</a:t>
            </a:r>
            <a:r>
              <a:rPr lang="en-US" dirty="0"/>
              <a:t> Essentially the only primary large vessel vasculitis of childhood. Involves the aorta and it’s major branches, and manifestations are related to the areas of obstruction. Common manifestations include systemic (fever, weight loss), arthralgia, myalgia, </a:t>
            </a:r>
            <a:r>
              <a:rPr lang="en-US" u="sng" dirty="0"/>
              <a:t>claudication</a:t>
            </a:r>
            <a:r>
              <a:rPr lang="en-US" dirty="0"/>
              <a:t>, headaches (80%), stroke, chest pain, </a:t>
            </a:r>
            <a:r>
              <a:rPr lang="en-US" u="sng" dirty="0"/>
              <a:t>hypertension</a:t>
            </a:r>
            <a:r>
              <a:rPr lang="en-US" dirty="0"/>
              <a:t> (&gt; 80%), abdominal pain (</a:t>
            </a:r>
            <a:r>
              <a:rPr lang="en-US" u="sng" dirty="0"/>
              <a:t>ischemic</a:t>
            </a:r>
            <a:r>
              <a:rPr lang="en-US" dirty="0"/>
              <a:t>). Inflammatory markers are typically elevated, but diagnosis is based on imaging (MRA/angiography, but echocardiogram often gives an idea). </a:t>
            </a:r>
            <a:br>
              <a:rPr lang="en-US" dirty="0"/>
            </a:br>
            <a:r>
              <a:rPr lang="en-US" u="sng" dirty="0" err="1"/>
              <a:t>DDx</a:t>
            </a:r>
            <a:r>
              <a:rPr lang="en-US" u="sng" dirty="0"/>
              <a:t>:</a:t>
            </a:r>
            <a:r>
              <a:rPr lang="en-US" dirty="0"/>
              <a:t> fibromuscular dysplasia, </a:t>
            </a:r>
            <a:r>
              <a:rPr lang="en-US" dirty="0" err="1"/>
              <a:t>Marfan</a:t>
            </a:r>
            <a:r>
              <a:rPr lang="en-US" dirty="0"/>
              <a:t>/</a:t>
            </a:r>
            <a:r>
              <a:rPr lang="en-US" dirty="0" err="1"/>
              <a:t>Loeys</a:t>
            </a:r>
            <a:r>
              <a:rPr lang="en-US" dirty="0"/>
              <a:t>-Dietz, Kawasaki, other vasculitis</a:t>
            </a:r>
            <a:br>
              <a:rPr lang="en-US" dirty="0"/>
            </a:br>
            <a:r>
              <a:rPr lang="en-US" u="sng" dirty="0"/>
              <a:t>Treatment:</a:t>
            </a:r>
            <a:r>
              <a:rPr lang="en-US" dirty="0"/>
              <a:t> corticosteroids are used for induction; standard of care has typically been methotrexate, but relapse rates &gt; 50%. New evidence favoring Tocilizumab and is Calgary standard of care.</a:t>
            </a:r>
            <a:br>
              <a:rPr lang="en-US" dirty="0"/>
            </a:br>
            <a:r>
              <a:rPr lang="en-US" u="sng" dirty="0"/>
              <a:t>Clinical Pearl:</a:t>
            </a:r>
            <a:r>
              <a:rPr lang="en-US" dirty="0"/>
              <a:t> high overlap with TB (as etiology vs. differential).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264994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Polyarteritis Nodosa:</a:t>
            </a:r>
            <a:r>
              <a:rPr lang="en-US" dirty="0"/>
              <a:t> affects medium and small vessels, typically manifesting as constitutional symptoms, hypertension and </a:t>
            </a:r>
            <a:r>
              <a:rPr lang="en-US" dirty="0" err="1"/>
              <a:t>vasculitic</a:t>
            </a:r>
            <a:r>
              <a:rPr lang="en-US" dirty="0"/>
              <a:t> rash (nodular, livedo) with manifestations based on where vasculitis is occurring (myalgia, nephropathy, neuropathy). Most commonly triggered by Strep. Diagnosed either radiographically or histologically (usually both). Management is with antibiotics, steroids, and immunomodulation (Imuran).</a:t>
            </a:r>
          </a:p>
          <a:p>
            <a:r>
              <a:rPr lang="en-US" b="1" dirty="0"/>
              <a:t>Cutaneous PAN:</a:t>
            </a:r>
            <a:r>
              <a:rPr lang="en-US" dirty="0"/>
              <a:t> a subtype of PAN which does not seem to be related (i.e. very rarely evolves into systemic disease). Manifests as typical cutaneous manifestations of PAN with systemic symptoms. Episodic and seems to be related to streptococcal infections. </a:t>
            </a:r>
            <a:br>
              <a:rPr lang="en-US" dirty="0"/>
            </a:br>
            <a:r>
              <a:rPr lang="en-US" u="sng" dirty="0"/>
              <a:t>Clinical Pearl:</a:t>
            </a:r>
            <a:r>
              <a:rPr lang="en-US" dirty="0"/>
              <a:t> If you have weird, “rheum” looking rashes, always check an ASOT before referring (even if you will refer anyway).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2171313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Granulomatosis with Polyangiitis (GPA):</a:t>
            </a:r>
            <a:r>
              <a:rPr lang="en-US" dirty="0"/>
              <a:t> formally called Wegener’s disease, is the most common ANCA-associated vasculitis. Affects small and medium arteries, particularly in the skin, kidney, and airways. </a:t>
            </a:r>
          </a:p>
          <a:p>
            <a:pPr lvl="1"/>
            <a:r>
              <a:rPr lang="en-US" dirty="0"/>
              <a:t>Major manifestations: </a:t>
            </a:r>
          </a:p>
          <a:p>
            <a:pPr lvl="2"/>
            <a:r>
              <a:rPr lang="en-US" u="sng" dirty="0"/>
              <a:t>Upper airway</a:t>
            </a:r>
            <a:r>
              <a:rPr lang="en-US" dirty="0"/>
              <a:t> (chronic bloody nasal discharge, sinusitis, septal perforation)</a:t>
            </a:r>
          </a:p>
          <a:p>
            <a:pPr lvl="2"/>
            <a:r>
              <a:rPr lang="en-US" u="sng" dirty="0"/>
              <a:t>Lower airway</a:t>
            </a:r>
            <a:r>
              <a:rPr lang="en-US" dirty="0"/>
              <a:t> (LTB stenosis, pulmonary nodules/infiltrates/hemorrhage)</a:t>
            </a:r>
          </a:p>
          <a:p>
            <a:pPr lvl="2"/>
            <a:r>
              <a:rPr lang="en-US" u="sng" dirty="0"/>
              <a:t>Renal</a:t>
            </a:r>
            <a:r>
              <a:rPr lang="en-US" dirty="0"/>
              <a:t> (necrotizing pauci-immune glomerulonephritis)</a:t>
            </a:r>
          </a:p>
          <a:p>
            <a:pPr lvl="1"/>
            <a:r>
              <a:rPr lang="en-US" dirty="0"/>
              <a:t>Investigations: typically c-ANCA (PR3) positive; may have p-ANCA (MPO) too. Will have elevated inflammatory markers and inflammatory CBC. </a:t>
            </a:r>
          </a:p>
          <a:p>
            <a:pPr lvl="1"/>
            <a:r>
              <a:rPr lang="en-US" dirty="0"/>
              <a:t>Diagnosis: clinical + histologic + serological</a:t>
            </a:r>
          </a:p>
          <a:p>
            <a:pPr lvl="1"/>
            <a:r>
              <a:rPr lang="en-US" dirty="0"/>
              <a:t>Management: steroids + cyclophosphamide/Rituximab/PLEX</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42514310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366661"/>
          </a:xfrm>
        </p:spPr>
        <p:txBody>
          <a:bodyPr>
            <a:normAutofit fontScale="92500"/>
          </a:bodyPr>
          <a:lstStyle/>
          <a:p>
            <a:r>
              <a:rPr lang="en-US" b="1" dirty="0"/>
              <a:t>Microscopic Polyangiitis:</a:t>
            </a:r>
            <a:r>
              <a:rPr lang="en-US" dirty="0"/>
              <a:t> another necrotizing small vessel ANCA vasculitis, distinguished from GPA in several ways (though there is overlap):</a:t>
            </a:r>
          </a:p>
          <a:p>
            <a:pPr lvl="1"/>
            <a:r>
              <a:rPr lang="en-US" dirty="0"/>
              <a:t>Clinically more likely to have GI and cutaneous manifestations; that said all manifestations with GPA do overlap.</a:t>
            </a:r>
          </a:p>
          <a:p>
            <a:pPr lvl="1"/>
            <a:r>
              <a:rPr lang="en-US" dirty="0"/>
              <a:t>Serologically more associated with p-ANCA (MPO).</a:t>
            </a:r>
          </a:p>
          <a:p>
            <a:pPr lvl="1"/>
            <a:r>
              <a:rPr lang="en-US" dirty="0"/>
              <a:t>Histologically lacks granulomas (still necrotizing) versus EGPA and GPA. </a:t>
            </a:r>
          </a:p>
          <a:p>
            <a:pPr lvl="1"/>
            <a:r>
              <a:rPr lang="en-US" dirty="0"/>
              <a:t>Management: identical to GPA in vast majority of cases.</a:t>
            </a:r>
          </a:p>
          <a:p>
            <a:r>
              <a:rPr lang="en-US" b="1" dirty="0"/>
              <a:t>Eosinophilic Granulomatosis with Polyangiitis: </a:t>
            </a:r>
            <a:r>
              <a:rPr lang="en-US" dirty="0"/>
              <a:t>formerly called </a:t>
            </a:r>
            <a:r>
              <a:rPr lang="en-US" dirty="0" err="1"/>
              <a:t>Churgg</a:t>
            </a:r>
            <a:r>
              <a:rPr lang="en-US" dirty="0"/>
              <a:t>-Strauss, this is the rarest ANCA vasculitis (overall incidence ~ 1 / million). Much overlap with GPA, this entity is distinct due to presence of eosinophils in tissue (infiltrate) and serum (eosinophils should account for &gt; 10% total WBC). Often associated with eosinophilic asthma and chronic sinusitis. Can have either ANCA subtype. Importantly can result in carditis (major mortality). Treatment is similar to GPA, but new trial in 2018 showed promise for a drug called Mepolizumab (anti-IL5 biologic). </a:t>
            </a:r>
            <a:endParaRPr lang="en-US" b="1"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32484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E0EA-4F01-4DA7-8A49-58779CB1B2ED}"/>
              </a:ext>
            </a:extLst>
          </p:cNvPr>
          <p:cNvSpPr>
            <a:spLocks noGrp="1"/>
          </p:cNvSpPr>
          <p:nvPr>
            <p:ph type="title"/>
          </p:nvPr>
        </p:nvSpPr>
        <p:spPr/>
        <p:txBody>
          <a:bodyPr>
            <a:normAutofit fontScale="90000"/>
          </a:bodyPr>
          <a:lstStyle/>
          <a:p>
            <a:r>
              <a:rPr lang="en-US" dirty="0"/>
              <a:t>2.1.18.9.9. </a:t>
            </a:r>
            <a:br>
              <a:rPr lang="en-US" dirty="0"/>
            </a:br>
            <a:r>
              <a:rPr lang="en-US" dirty="0"/>
              <a:t>Systemic rheumatologic diseases</a:t>
            </a:r>
          </a:p>
        </p:txBody>
      </p:sp>
      <p:sp>
        <p:nvSpPr>
          <p:cNvPr id="3" name="Content Placeholder 2">
            <a:extLst>
              <a:ext uri="{FF2B5EF4-FFF2-40B4-BE49-F238E27FC236}">
                <a16:creationId xmlns:a16="http://schemas.microsoft.com/office/drawing/2014/main" xmlns="" id="{CBC2E7AF-361B-406C-A2CB-980015951F10}"/>
              </a:ext>
            </a:extLst>
          </p:cNvPr>
          <p:cNvSpPr>
            <a:spLocks noGrp="1"/>
          </p:cNvSpPr>
          <p:nvPr>
            <p:ph idx="1"/>
          </p:nvPr>
        </p:nvSpPr>
        <p:spPr/>
        <p:txBody>
          <a:bodyPr/>
          <a:lstStyle/>
          <a:p>
            <a:r>
              <a:rPr lang="en-US" dirty="0"/>
              <a:t>Epidemiology:</a:t>
            </a:r>
          </a:p>
          <a:p>
            <a:pPr lvl="1"/>
            <a:r>
              <a:rPr lang="en-US" dirty="0"/>
              <a:t>Incidence: 7-21 / 100 000 || Prevalence ~ 200 / 100 000</a:t>
            </a:r>
          </a:p>
          <a:p>
            <a:pPr lvl="1"/>
            <a:r>
              <a:rPr lang="en-US" dirty="0"/>
              <a:t>~ 10% systemic, 10% psoriatic, 10-15% ERA, 20% polyarticular, 40% oligoarticular</a:t>
            </a:r>
          </a:p>
          <a:p>
            <a:r>
              <a:rPr lang="en-US" dirty="0"/>
              <a:t>Multiple genetic markers associated with each of the different subtypes. Most important things to remember:</a:t>
            </a:r>
          </a:p>
          <a:p>
            <a:pPr lvl="1"/>
            <a:r>
              <a:rPr lang="en-US" dirty="0"/>
              <a:t>HLA-B27 associated with </a:t>
            </a:r>
            <a:r>
              <a:rPr lang="en-US" dirty="0" err="1"/>
              <a:t>enthesitis</a:t>
            </a:r>
            <a:r>
              <a:rPr lang="en-US" dirty="0"/>
              <a:t>-related arthritis</a:t>
            </a:r>
          </a:p>
          <a:p>
            <a:pPr lvl="1"/>
            <a:r>
              <a:rPr lang="en-US" dirty="0"/>
              <a:t>Other HLAs are associated with other subtypes of JIA</a:t>
            </a:r>
          </a:p>
          <a:p>
            <a:pPr marL="0" indent="0">
              <a:buNone/>
            </a:pPr>
            <a:endParaRPr lang="en-US" dirty="0"/>
          </a:p>
        </p:txBody>
      </p:sp>
    </p:spTree>
    <p:extLst>
      <p:ext uri="{BB962C8B-B14F-4D97-AF65-F5344CB8AC3E}">
        <p14:creationId xmlns:p14="http://schemas.microsoft.com/office/powerpoint/2010/main" val="504170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a:xfrm>
            <a:off x="685800" y="2194560"/>
            <a:ext cx="10820400" cy="4511040"/>
          </a:xfrm>
        </p:spPr>
        <p:txBody>
          <a:bodyPr>
            <a:normAutofit/>
          </a:bodyPr>
          <a:lstStyle/>
          <a:p>
            <a:r>
              <a:rPr lang="en-US" b="1" dirty="0" err="1"/>
              <a:t>Behcets</a:t>
            </a:r>
            <a:r>
              <a:rPr lang="en-US" b="1" dirty="0"/>
              <a:t> Disease:</a:t>
            </a:r>
            <a:r>
              <a:rPr lang="en-US" dirty="0"/>
              <a:t> vasculitis involving any size vessels (unique). Major manifestation is recurrent oral and genital ulcers, with uveitis and typical skin lesions. Most common in those of Silk-Route ancestry, and some association with HLA-B51. In addition to common manifestations, CNS disease is important (in children most common is CSVT; in adults encephalomyelitis). Very often associated with arthritis, and common to have thrombophlebitis and DVT (10%). Diagnosis is notoriously challenging. Management is based on organ-system involvement [ulcers = conservative, colchicine, </a:t>
            </a:r>
            <a:r>
              <a:rPr lang="en-US" dirty="0" err="1"/>
              <a:t>TNFi</a:t>
            </a:r>
            <a:r>
              <a:rPr lang="en-US" dirty="0"/>
              <a:t>; other manifestations usually require immunomodulation]. </a:t>
            </a:r>
          </a:p>
          <a:p>
            <a:r>
              <a:rPr lang="en-US" b="1" dirty="0"/>
              <a:t>Sarcoidosis: </a:t>
            </a:r>
            <a:r>
              <a:rPr lang="en-US" dirty="0"/>
              <a:t>very uncommon in childhood. 2 main variants:</a:t>
            </a:r>
          </a:p>
          <a:p>
            <a:pPr lvl="1"/>
            <a:r>
              <a:rPr lang="en-US" dirty="0"/>
              <a:t>Adolescent: mimics adult disease with hilar adenopathy, elevated ACE, arthritis, pulmonary hypertension, and myriad of other manifestations.</a:t>
            </a:r>
          </a:p>
          <a:p>
            <a:pPr lvl="1"/>
            <a:r>
              <a:rPr lang="en-US" dirty="0" err="1"/>
              <a:t>Blau</a:t>
            </a:r>
            <a:r>
              <a:rPr lang="en-US" dirty="0"/>
              <a:t> Syndrome: infantile onset with triad of arthritis, uveitis, and typical rash. </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0402429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Autoinflammatory </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9976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B1114-9B26-444D-8AB4-55CBA0C286D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B90E961D-CE60-4CBF-A17B-8E8BFB9081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310564" cy="6858000"/>
          </a:xfrm>
        </p:spPr>
      </p:pic>
    </p:spTree>
    <p:extLst>
      <p:ext uri="{BB962C8B-B14F-4D97-AF65-F5344CB8AC3E}">
        <p14:creationId xmlns:p14="http://schemas.microsoft.com/office/powerpoint/2010/main" val="34602421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84A56-2FB4-4147-B10A-888E919C15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1A65FF-11E1-4E67-9236-594F3DE9B0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44010"/>
            <a:ext cx="12053935" cy="5178056"/>
          </a:xfrm>
        </p:spPr>
      </p:pic>
    </p:spTree>
    <p:extLst>
      <p:ext uri="{BB962C8B-B14F-4D97-AF65-F5344CB8AC3E}">
        <p14:creationId xmlns:p14="http://schemas.microsoft.com/office/powerpoint/2010/main" val="238149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3FA22-37AD-4C7F-B1B8-3EEA27CDAE4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xmlns="" id="{064BD8B3-6404-4723-B341-6C9AC8498BAA}"/>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xmlns="" id="{1666F184-48DE-460F-A763-4A5A3EA8D9E6}"/>
              </a:ext>
            </a:extLst>
          </p:cNvPr>
          <p:cNvPicPr>
            <a:picLocks noChangeAspect="1"/>
          </p:cNvPicPr>
          <p:nvPr/>
        </p:nvPicPr>
        <p:blipFill>
          <a:blip r:embed="rId3"/>
          <a:stretch>
            <a:fillRect/>
          </a:stretch>
        </p:blipFill>
        <p:spPr>
          <a:xfrm>
            <a:off x="0" y="362954"/>
            <a:ext cx="12192000" cy="6132092"/>
          </a:xfrm>
          <a:prstGeom prst="rect">
            <a:avLst/>
          </a:prstGeom>
        </p:spPr>
      </p:pic>
    </p:spTree>
    <p:extLst>
      <p:ext uri="{BB962C8B-B14F-4D97-AF65-F5344CB8AC3E}">
        <p14:creationId xmlns:p14="http://schemas.microsoft.com/office/powerpoint/2010/main" val="2273153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
        <p:nvSpPr>
          <p:cNvPr id="5" name="Content Placeholder 4">
            <a:extLst>
              <a:ext uri="{FF2B5EF4-FFF2-40B4-BE49-F238E27FC236}">
                <a16:creationId xmlns:a16="http://schemas.microsoft.com/office/drawing/2014/main" xmlns="" id="{B98A9F71-3270-415B-B97F-C14C567B35C1}"/>
              </a:ext>
            </a:extLst>
          </p:cNvPr>
          <p:cNvSpPr>
            <a:spLocks noGrp="1"/>
          </p:cNvSpPr>
          <p:nvPr>
            <p:ph idx="1"/>
          </p:nvPr>
        </p:nvSpPr>
        <p:spPr>
          <a:xfrm>
            <a:off x="685800" y="2194560"/>
            <a:ext cx="10820400" cy="4503952"/>
          </a:xfrm>
        </p:spPr>
        <p:txBody>
          <a:bodyPr/>
          <a:lstStyle/>
          <a:p>
            <a:r>
              <a:rPr lang="en-US" dirty="0"/>
              <a:t>General Principles of Fever Syndromes:</a:t>
            </a:r>
          </a:p>
          <a:p>
            <a:pPr lvl="1"/>
            <a:r>
              <a:rPr lang="en-US" u="sng" dirty="0"/>
              <a:t>Internal Consistency:</a:t>
            </a:r>
            <a:r>
              <a:rPr lang="en-US" dirty="0"/>
              <a:t> every patient will have different manifestations, and some may not even have fevers. The key is that the “episodes” tend to be identical every time. They don’t necessarily need to be like clockwork in schedule (except PFAPA), but in each case the majority of symptoms should be the same.</a:t>
            </a:r>
          </a:p>
          <a:p>
            <a:pPr lvl="1"/>
            <a:r>
              <a:rPr lang="en-US" u="sng" dirty="0"/>
              <a:t>Manifestations:</a:t>
            </a:r>
            <a:r>
              <a:rPr lang="en-US" dirty="0"/>
              <a:t> common manifestations are fever (usually high grade), rashes, myalgias, conjunctivitis, headaches, and abdominal pain. </a:t>
            </a:r>
          </a:p>
          <a:p>
            <a:pPr lvl="1"/>
            <a:r>
              <a:rPr lang="en-US" u="sng" dirty="0"/>
              <a:t>History:</a:t>
            </a:r>
            <a:r>
              <a:rPr lang="en-US" dirty="0"/>
              <a:t> the </a:t>
            </a:r>
            <a:r>
              <a:rPr lang="en-US" b="1" dirty="0"/>
              <a:t>best history you can take</a:t>
            </a:r>
            <a:r>
              <a:rPr lang="en-US" dirty="0"/>
              <a:t> is a fever diary. Consider using the AIDAI. </a:t>
            </a:r>
          </a:p>
          <a:p>
            <a:pPr lvl="2"/>
            <a:r>
              <a:rPr lang="en-US" dirty="0"/>
              <a:t>Always ask for a family history. Most of the time you will be diagnosing the first member in a family, so questions to consider: </a:t>
            </a:r>
            <a:r>
              <a:rPr lang="en-US" b="1" dirty="0">
                <a:solidFill>
                  <a:srgbClr val="FF0000"/>
                </a:solidFill>
              </a:rPr>
              <a:t>Sensorineural hearing loss, unexplained renal </a:t>
            </a:r>
            <a:r>
              <a:rPr lang="en-US" b="1" dirty="0" smtClean="0">
                <a:solidFill>
                  <a:srgbClr val="FF0000"/>
                </a:solidFill>
              </a:rPr>
              <a:t>failure (amyloidosis)</a:t>
            </a:r>
            <a:r>
              <a:rPr lang="en-US" dirty="0" smtClean="0"/>
              <a:t>, </a:t>
            </a:r>
            <a:r>
              <a:rPr lang="en-US" dirty="0"/>
              <a:t>childhood </a:t>
            </a:r>
            <a:r>
              <a:rPr lang="en-US" dirty="0" smtClean="0"/>
              <a:t>tonsillectomy (PFAPA), </a:t>
            </a:r>
            <a:r>
              <a:rPr lang="en-US" dirty="0"/>
              <a:t>childhood fevers. </a:t>
            </a:r>
          </a:p>
          <a:p>
            <a:pPr lvl="2"/>
            <a:r>
              <a:rPr lang="en-US" dirty="0"/>
              <a:t>Demographics / consanguinity.</a:t>
            </a:r>
          </a:p>
          <a:p>
            <a:pPr lvl="2"/>
            <a:r>
              <a:rPr lang="en-US" dirty="0"/>
              <a:t>Family history suggestive of immunodeficiency. </a:t>
            </a:r>
          </a:p>
        </p:txBody>
      </p:sp>
    </p:spTree>
    <p:extLst>
      <p:ext uri="{BB962C8B-B14F-4D97-AF65-F5344CB8AC3E}">
        <p14:creationId xmlns:p14="http://schemas.microsoft.com/office/powerpoint/2010/main" val="22679336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FEB9F-4948-4C36-97BA-7A6824AFF7D0}"/>
              </a:ext>
            </a:extLst>
          </p:cNvPr>
          <p:cNvSpPr>
            <a:spLocks noGrp="1"/>
          </p:cNvSpPr>
          <p:nvPr>
            <p:ph type="ctrTitle"/>
          </p:nvPr>
        </p:nvSpPr>
        <p:spPr/>
        <p:txBody>
          <a:bodyPr>
            <a:normAutofit/>
          </a:bodyPr>
          <a:lstStyle/>
          <a:p>
            <a:r>
              <a:rPr lang="en-US" dirty="0"/>
              <a:t>PFAPA</a:t>
            </a:r>
          </a:p>
        </p:txBody>
      </p:sp>
      <p:sp>
        <p:nvSpPr>
          <p:cNvPr id="5" name="Subtitle 4">
            <a:extLst>
              <a:ext uri="{FF2B5EF4-FFF2-40B4-BE49-F238E27FC236}">
                <a16:creationId xmlns:a16="http://schemas.microsoft.com/office/drawing/2014/main" xmlns="" id="{AD15D57D-4DE5-417B-B0D1-8883B882C9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75087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b="1" dirty="0"/>
              <a:t>Periodic Fever, Aphthous Stomatitis, Pharyngitis, Rash</a:t>
            </a:r>
          </a:p>
          <a:p>
            <a:r>
              <a:rPr lang="en-US" dirty="0"/>
              <a:t>The most common periodic fever syndrome of childhood</a:t>
            </a:r>
          </a:p>
          <a:p>
            <a:r>
              <a:rPr lang="en-US" dirty="0"/>
              <a:t>Unique from the other fever syndromes in several respects:</a:t>
            </a:r>
          </a:p>
          <a:p>
            <a:pPr lvl="1"/>
            <a:r>
              <a:rPr lang="en-US" dirty="0"/>
              <a:t>Self-limited*</a:t>
            </a:r>
          </a:p>
          <a:p>
            <a:pPr lvl="1"/>
            <a:r>
              <a:rPr lang="en-US" dirty="0"/>
              <a:t>Exquisitely responsive to single doses of prednisone</a:t>
            </a:r>
          </a:p>
          <a:p>
            <a:pPr lvl="1"/>
            <a:r>
              <a:rPr lang="en-US" dirty="0"/>
              <a:t>No clear genetic basis*</a:t>
            </a:r>
          </a:p>
          <a:p>
            <a:pPr lvl="1"/>
            <a:r>
              <a:rPr lang="en-US" dirty="0"/>
              <a:t>Only one that can be managed surgically to resolution*</a:t>
            </a:r>
          </a:p>
          <a:p>
            <a:pPr lvl="1"/>
            <a:endParaRPr lang="en-US" dirty="0"/>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2387246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dirty="0"/>
              <a:t>Manifestations:</a:t>
            </a:r>
          </a:p>
          <a:p>
            <a:pPr lvl="1"/>
            <a:r>
              <a:rPr lang="en-US" u="sng" dirty="0"/>
              <a:t>General:</a:t>
            </a:r>
            <a:r>
              <a:rPr lang="en-US" dirty="0"/>
              <a:t> age &lt; 5 at onset (typically); episodes are “like-clockwork”; episodes are internally consistent and child is well between episodes.</a:t>
            </a:r>
          </a:p>
          <a:p>
            <a:pPr lvl="1"/>
            <a:r>
              <a:rPr lang="en-US" u="sng" dirty="0"/>
              <a:t>Fever:</a:t>
            </a:r>
            <a:r>
              <a:rPr lang="en-US" dirty="0"/>
              <a:t> typically high spiking (&gt; 39C); mean duration 2-5 days every 28 days. </a:t>
            </a:r>
          </a:p>
          <a:p>
            <a:pPr lvl="1"/>
            <a:r>
              <a:rPr lang="en-US" u="sng" dirty="0"/>
              <a:t>Aphthous ulcers:</a:t>
            </a:r>
            <a:r>
              <a:rPr lang="en-US" dirty="0"/>
              <a:t> seen in ~ 70%; non-scarring and last 3-5 days.</a:t>
            </a:r>
          </a:p>
          <a:p>
            <a:pPr lvl="1"/>
            <a:r>
              <a:rPr lang="en-US" u="sng" dirty="0"/>
              <a:t>Pharyngitis:</a:t>
            </a:r>
            <a:r>
              <a:rPr lang="en-US" dirty="0"/>
              <a:t> seen in ~ 70%; usually erythema/exudate and GAS negative.</a:t>
            </a:r>
          </a:p>
          <a:p>
            <a:pPr lvl="1"/>
            <a:r>
              <a:rPr lang="en-US" u="sng" dirty="0"/>
              <a:t>Adenitis:</a:t>
            </a:r>
            <a:r>
              <a:rPr lang="en-US" dirty="0"/>
              <a:t> seen in ~ 90%; usually cervical (if generalized, consider malignancy).</a:t>
            </a:r>
          </a:p>
          <a:p>
            <a:pPr lvl="1"/>
            <a:r>
              <a:rPr lang="en-US" u="sng" dirty="0"/>
              <a:t>Other:</a:t>
            </a:r>
            <a:r>
              <a:rPr lang="en-US" dirty="0"/>
              <a:t> arthralgia, abdominal pain, headaches, malaise. </a:t>
            </a:r>
          </a:p>
          <a:p>
            <a:r>
              <a:rPr lang="en-US" i="1" dirty="0"/>
              <a:t>Investigations:</a:t>
            </a:r>
            <a:r>
              <a:rPr lang="en-US" i="1" u="sng" dirty="0"/>
              <a:t> </a:t>
            </a:r>
          </a:p>
          <a:p>
            <a:pPr lvl="1"/>
            <a:r>
              <a:rPr lang="en-US" dirty="0"/>
              <a:t>May see elevated WBC, ESR, CRP, and elevated </a:t>
            </a:r>
            <a:r>
              <a:rPr lang="en-US" dirty="0" err="1"/>
              <a:t>IgGAM</a:t>
            </a:r>
            <a:r>
              <a:rPr lang="en-US" dirty="0"/>
              <a:t>*</a:t>
            </a: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1678236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2270F9-7E45-4A6A-A59E-E5070EA4BEB3}"/>
              </a:ext>
            </a:extLst>
          </p:cNvPr>
          <p:cNvSpPr>
            <a:spLocks noGrp="1"/>
          </p:cNvSpPr>
          <p:nvPr>
            <p:ph idx="1"/>
          </p:nvPr>
        </p:nvSpPr>
        <p:spPr/>
        <p:txBody>
          <a:bodyPr/>
          <a:lstStyle/>
          <a:p>
            <a:r>
              <a:rPr lang="en-US" i="1"/>
              <a:t>Diagnosis:</a:t>
            </a:r>
            <a:r>
              <a:rPr lang="en-US"/>
              <a:t> clinical diagnosis after more likely/pathologic diagnoses ruled out (especially immunodeficiency, infection, and malignancy). </a:t>
            </a:r>
          </a:p>
          <a:p>
            <a:pPr lvl="1"/>
            <a:r>
              <a:rPr lang="en-US" b="1"/>
              <a:t>Marshall Criteria:</a:t>
            </a:r>
            <a:r>
              <a:rPr lang="en-US"/>
              <a:t> initial criteria, though not used religiously (many will make clinical diagnosis based on age and characteristic periodicity of fever). For criteria, should meet all of following:</a:t>
            </a:r>
          </a:p>
          <a:p>
            <a:pPr lvl="2"/>
            <a:r>
              <a:rPr lang="en-US"/>
              <a:t>Onset of disease in early childhood</a:t>
            </a:r>
          </a:p>
          <a:p>
            <a:pPr lvl="2"/>
            <a:r>
              <a:rPr lang="en-US"/>
              <a:t>Regularly recurring episodes of fever</a:t>
            </a:r>
          </a:p>
          <a:p>
            <a:pPr lvl="2"/>
            <a:r>
              <a:rPr lang="en-US"/>
              <a:t>Presence of aphthous stomatitis, pharyngitis, and/or cervical adenitis during flares</a:t>
            </a:r>
          </a:p>
          <a:p>
            <a:pPr lvl="2"/>
            <a:r>
              <a:rPr lang="en-US"/>
              <a:t>Asymptomatic intervals between flares, with normal growth</a:t>
            </a:r>
          </a:p>
          <a:p>
            <a:pPr lvl="2"/>
            <a:r>
              <a:rPr lang="en-US"/>
              <a:t>Absence of URTI symptoms during episode</a:t>
            </a:r>
          </a:p>
          <a:p>
            <a:pPr lvl="2"/>
            <a:r>
              <a:rPr lang="en-US"/>
              <a:t>Exclusion of cyclical neutropenia, other periodic fever syndromes, immunodeficiency, and autoimmune diseases</a:t>
            </a:r>
            <a:endParaRPr lang="en-US">
              <a:effectLst/>
            </a:endParaRPr>
          </a:p>
        </p:txBody>
      </p:sp>
      <p:sp>
        <p:nvSpPr>
          <p:cNvPr id="4" name="Title 1">
            <a:extLst>
              <a:ext uri="{FF2B5EF4-FFF2-40B4-BE49-F238E27FC236}">
                <a16:creationId xmlns:a16="http://schemas.microsoft.com/office/drawing/2014/main" xmlns="" id="{8E7CF3DE-B54E-4FD1-A06E-AF10603C5F41}"/>
              </a:ext>
            </a:extLst>
          </p:cNvPr>
          <p:cNvSpPr>
            <a:spLocks noGrp="1"/>
          </p:cNvSpPr>
          <p:nvPr>
            <p:ph type="title"/>
          </p:nvPr>
        </p:nvSpPr>
        <p:spPr>
          <a:xfrm>
            <a:off x="2895600" y="763588"/>
            <a:ext cx="8610600" cy="1293812"/>
          </a:xfrm>
        </p:spPr>
        <p:txBody>
          <a:bodyPr>
            <a:normAutofit fontScale="90000"/>
          </a:bodyPr>
          <a:lstStyle/>
          <a:p>
            <a:r>
              <a:rPr lang="en-US" dirty="0"/>
              <a:t>2.1.18.9.9. </a:t>
            </a:r>
            <a:br>
              <a:rPr lang="en-US" dirty="0"/>
            </a:br>
            <a:r>
              <a:rPr lang="en-US" dirty="0"/>
              <a:t>Systemic rheumatologic diseases</a:t>
            </a:r>
          </a:p>
        </p:txBody>
      </p:sp>
    </p:spTree>
    <p:extLst>
      <p:ext uri="{BB962C8B-B14F-4D97-AF65-F5344CB8AC3E}">
        <p14:creationId xmlns:p14="http://schemas.microsoft.com/office/powerpoint/2010/main" val="32275726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3373</TotalTime>
  <Words>16357</Words>
  <Application>Microsoft Office PowerPoint</Application>
  <PresentationFormat>Widescreen</PresentationFormat>
  <Paragraphs>1213</Paragraphs>
  <Slides>139</Slides>
  <Notes>89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139</vt:i4>
      </vt:variant>
    </vt:vector>
  </HeadingPairs>
  <TitlesOfParts>
    <vt:vector size="144" baseType="lpstr">
      <vt:lpstr>Arial</vt:lpstr>
      <vt:lpstr>Calibri</vt:lpstr>
      <vt:lpstr>Century Gothic</vt:lpstr>
      <vt:lpstr>Wingdings</vt:lpstr>
      <vt:lpstr>Vapor Trail</vt:lpstr>
      <vt:lpstr>RCC Review: Rheumatology and MSK</vt:lpstr>
      <vt:lpstr>Objectives</vt:lpstr>
      <vt:lpstr>2.1.18.9.9.  Systemic rheumatologic diseases</vt:lpstr>
      <vt:lpstr>Juvenile Arthritis</vt:lpstr>
      <vt:lpstr>2.1.18.9.9.  Systemic rheumatologic diseases</vt:lpstr>
      <vt:lpstr>2.1.18.9.9.  Systemic rheumatologic diseases</vt:lpstr>
      <vt:lpstr>2.1.18.9.9.  Systemic rheumatologic diseases</vt:lpstr>
      <vt:lpstr>PowerPoint Presentation</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PowerPoint Presentation</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PowerPoint Presentation</vt:lpstr>
      <vt:lpstr>2.1.18.9.9.  Systemic rheumatologic diseases</vt:lpstr>
      <vt:lpstr>2.1.18.9.9.  Systemic rheumatologic diseases</vt:lpstr>
      <vt:lpstr>2.1.18.9.9.  Systemic rheumatologic diseases</vt:lpstr>
      <vt:lpstr>2.1.18.9.9.  Systemic rheumatologic diseases</vt:lpstr>
      <vt:lpstr>Related conditions</vt:lpstr>
      <vt:lpstr>2.1.18.9.9.  Systemic rheumatologic diseases</vt:lpstr>
      <vt:lpstr>2.1.18.9.9.  Systemic rheumatologic diseases</vt:lpstr>
      <vt:lpstr>2.1.18.9.9.  Systemic rheumatologic diseases</vt:lpstr>
      <vt:lpstr>2.1.18.9.9.  Systemic rheumatologic diseases</vt:lpstr>
      <vt:lpstr>PowerPoint Presentation</vt:lpstr>
      <vt:lpstr>2.1.18.9.9.  Systemic rheumatologic diseases</vt:lpstr>
      <vt:lpstr>Systemic Lupus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Neonatal Lupus</vt:lpstr>
      <vt:lpstr>2.1.18.9.9.  Systemic rheumatologic diseases</vt:lpstr>
      <vt:lpstr>2.1.18.9.9.  Systemic rheumatologic diseases</vt:lpstr>
      <vt:lpstr>2.1.18.9.9.  Systemic rheumatologic diseases</vt:lpstr>
      <vt:lpstr>Juvenile Dermatomyositis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Juvenile Dermatomyositis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The Other CTDs</vt:lpstr>
      <vt:lpstr>2.1.18.9.9.  Systemic rheumatologic diseases</vt:lpstr>
      <vt:lpstr>2.1.18.9.9.  Systemic rheumatologic diseases</vt:lpstr>
      <vt:lpstr>PowerPoint Presentation</vt:lpstr>
      <vt:lpstr>2.1.18.9.9.  Systemic rheumatologic diseases</vt:lpstr>
      <vt:lpstr>Vasculitis</vt:lpstr>
      <vt:lpstr>2.1.18.9.9.  Systemic rheumatologic diseases</vt:lpstr>
      <vt:lpstr>Henoch-Schonlein Purpura</vt:lpstr>
      <vt:lpstr>2.1.18.9.9.  Systemic rheumatologic diseases</vt:lpstr>
      <vt:lpstr>2.1.18.9.9.  Systemic rheumatologic diseases</vt:lpstr>
      <vt:lpstr>2.1.18.9.9.  Systemic rheumatologic diseases</vt:lpstr>
      <vt:lpstr>Kawasaki Disease</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Other Vasculitis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Autoinflammatory </vt:lpstr>
      <vt:lpstr>PowerPoint Presentation</vt:lpstr>
      <vt:lpstr>PowerPoint Presentation</vt:lpstr>
      <vt:lpstr>PowerPoint Presentation</vt:lpstr>
      <vt:lpstr>2.1.18.9.9.  Systemic rheumatologic diseases</vt:lpstr>
      <vt:lpstr>PFAPA</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FMF</vt:lpstr>
      <vt:lpstr>2.1.18.9.9.  Systemic rheumatologic diseases</vt:lpstr>
      <vt:lpstr>2.1.18.9.9.  Systemic rheumatologic diseases</vt:lpstr>
      <vt:lpstr>2.1.18.9.9.  Systemic rheumatologic diseases</vt:lpstr>
      <vt:lpstr>Other Fever Syndromes</vt:lpstr>
      <vt:lpstr>2.1.18.9.9.  Systemic rheumatologic diseases</vt:lpstr>
      <vt:lpstr>2.1.18.9.9.  Systemic rheumatologic diseases</vt:lpstr>
      <vt:lpstr>2.1.18.9.9.  Systemic rheumatologic diseases</vt:lpstr>
      <vt:lpstr>CRMO</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2.1.18.9.9.  Systemic rheumatologic diseases</vt:lpstr>
      <vt:lpstr>Non-Rheumatologic MSK Diseases</vt:lpstr>
      <vt:lpstr>Marfan Syndrome</vt:lpstr>
      <vt:lpstr>2.1.18.3. non-inflammatory connective tissue diseases</vt:lpstr>
      <vt:lpstr>2.1.18.3. non-inflammatory connective tissue diseases</vt:lpstr>
      <vt:lpstr>2.1.18.3. non-inflammatory connective tissue diseases</vt:lpstr>
      <vt:lpstr>2.1.18.3. non-inflammatory connective tissue diseases</vt:lpstr>
      <vt:lpstr>Ehlers Danlos Syndrome</vt:lpstr>
      <vt:lpstr>2.1.18.3. non-inflammatory connective tissue diseases</vt:lpstr>
      <vt:lpstr>2.1.18.3. non-inflammatory connective tissue diseases</vt:lpstr>
      <vt:lpstr>2.1.18.3. non-inflammatory connective tissue diseases</vt:lpstr>
      <vt:lpstr>2.1.18.3. non-inflammatory connective tissue diseases</vt:lpstr>
      <vt:lpstr>2.1.18.3. non-inflammatory connective tissue diseases</vt:lpstr>
      <vt:lpstr>2.1.18.3. non-inflammatory connective tissue diseases</vt:lpstr>
      <vt:lpstr>2.1.18.3. non-inflammatory connective tissue diseases</vt:lpstr>
      <vt:lpstr>Review</vt:lpstr>
      <vt:lpstr>Specific Questions that we definitely did not get from old exams because that would be wrong and we aren’t allowed to do that, right guys?</vt:lpstr>
      <vt:lpstr>Specific Questions that we definitely did not get from old exams because that would be wrong and we aren’t allowed to do that, right guys?</vt:lpstr>
      <vt:lpstr>Specific Questions that we definitely did not get from old exams because that would be wrong and we aren’t allowed to do that, right guys?</vt:lpstr>
      <vt:lpstr>Specific Questions that we definitely did not get from old exams because that would be wrong and we aren’t allowed to do that, right guys?</vt:lpstr>
      <vt:lpstr>Specific Questions that we definitely did not get from old exams because that would be wrong and we aren’t allowed to do that, right guys?</vt:lpstr>
      <vt:lpstr>Specific Questions that we definitely did not get from old exams because that would be wrong and we aren’t allowed to do that, right guys?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Muhammed Dhalla</dc:creator>
  <cp:lastModifiedBy>Steve Jansky</cp:lastModifiedBy>
  <cp:revision>86</cp:revision>
  <dcterms:created xsi:type="dcterms:W3CDTF">2019-03-03T23:05:20Z</dcterms:created>
  <dcterms:modified xsi:type="dcterms:W3CDTF">2020-04-29T22:17:48Z</dcterms:modified>
</cp:coreProperties>
</file>