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8" r:id="rId2"/>
    <p:sldId id="259" r:id="rId3"/>
    <p:sldId id="260" r:id="rId4"/>
    <p:sldId id="263" r:id="rId5"/>
    <p:sldId id="261" r:id="rId6"/>
    <p:sldId id="264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102" d="100"/>
          <a:sy n="102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D3045-E118-4EA3-BF78-1B61875E1D41}" type="datetimeFigureOut">
              <a:rPr lang="en-US" smtClean="0"/>
              <a:t>5/3/2021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B4984-6D42-4F98-AFFD-E398F0949E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7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Oki</a:t>
            </a:r>
            <a:r>
              <a:rPr lang="en-US" baseline="0" dirty="0" smtClean="0"/>
              <a:t> – Hello, welcome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Tansi – Hello, how are you?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Aaniin (ah-nee) – Hello, welcome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Bienvenu - Welcome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Binvnu -</a:t>
            </a:r>
            <a:r>
              <a:rPr lang="en-US" baseline="0" dirty="0" smtClean="0"/>
              <a:t> </a:t>
            </a:r>
            <a:r>
              <a:rPr lang="en-US" dirty="0" smtClean="0"/>
              <a:t>Welcome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Tunngasugitsi (Too-nga-su-geet-see) –</a:t>
            </a:r>
            <a:r>
              <a:rPr lang="en-US" baseline="0" dirty="0" smtClean="0"/>
              <a:t> </a:t>
            </a:r>
            <a:r>
              <a:rPr lang="en-US" dirty="0" smtClean="0"/>
              <a:t>Welcome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Amboshstich – Hi, how are things?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Dadanast’ada – Hello to a large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Introduce ourselves. Have each participant introduce themselves – name, role,</a:t>
            </a:r>
            <a:r>
              <a:rPr lang="en-US" baseline="0" dirty="0" smtClean="0"/>
              <a:t> where they work, or however they’d like to introduce themselves.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907C2-9977-4336-BB4E-2F60B382767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woopy background_4-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" y="7"/>
            <a:ext cx="12198252" cy="686151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6C30BD-60C0-45BC-80B2-54ECE57FC9CB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02" y="3752556"/>
            <a:ext cx="8534401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900634"/>
            <a:ext cx="10363200" cy="277602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581" y="328876"/>
            <a:ext cx="2311111" cy="6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9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C7AA46-03DF-4AE5-9BD3-C39E5FDDC00B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9" name="Picture 8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9" y="26976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9" y="303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09C640-1AE8-461F-BC98-61744763ED10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9" name="Picture 8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3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24" y="1828791"/>
            <a:ext cx="5384800" cy="3429015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2806" y="1828809"/>
            <a:ext cx="5388864" cy="3429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D570A-FFCA-4DD7-82FC-F414CA3D3170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11" name="Picture 10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01239" y="2453476"/>
            <a:ext cx="5388864" cy="283370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855" y="1840825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453474"/>
            <a:ext cx="5388864" cy="28340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2" y="1840825"/>
            <a:ext cx="538691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D6CCA4-FCE1-439B-930A-B7ACBB1AB78B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14" name="Picture 13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7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DA240C-5CD4-40F1-BEB4-C96914DF336E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8" name="Picture 7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1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C9ED08-CAC4-4590-9E85-5D471F79BACE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7" name="Picture 6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1072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582" y="5579251"/>
            <a:ext cx="7615766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582" y="228600"/>
            <a:ext cx="7615766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BAB9E4-337D-4156-B74E-E9B6EBDF6798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  <p:pic>
        <p:nvPicPr>
          <p:cNvPr id="10" name="Picture 9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woopy background_4-0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" y="14503"/>
            <a:ext cx="12190476" cy="6857143"/>
          </a:xfrm>
          <a:prstGeom prst="rect">
            <a:avLst/>
          </a:prstGeom>
        </p:spPr>
      </p:pic>
      <p:pic>
        <p:nvPicPr>
          <p:cNvPr id="10" name="Picture 9" descr="ahs-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690" y="6198386"/>
            <a:ext cx="1938659" cy="575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978" y="273052"/>
            <a:ext cx="6661152" cy="4984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40" y="2438405"/>
            <a:ext cx="4011084" cy="2819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40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10677239" y="514579"/>
            <a:ext cx="11730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40ED0F-8C51-4E01-9ECE-0FFBBC6AA8C8}" type="datetime1">
              <a:rPr lang="en-US" smtClean="0">
                <a:solidFill>
                  <a:srgbClr val="36393B"/>
                </a:solidFill>
              </a:rPr>
              <a:pPr/>
              <a:t>5/3/2021</a:t>
            </a:fld>
            <a:endParaRPr lang="en-US" dirty="0">
              <a:solidFill>
                <a:srgbClr val="36393B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8195988" y="138570"/>
            <a:ext cx="3654312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3639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40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6" y="1846262"/>
            <a:ext cx="10972802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6" y="0"/>
            <a:ext cx="10972802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rgbClr val="02486C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12">
          <p15:clr>
            <a:srgbClr val="F26B43"/>
          </p15:clr>
        </p15:guide>
        <p15:guide id="4" orient="horz" pos="1008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ylearninglink.albertahealthservices.ca/elearning/bins/index.asp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digenous.Education@ahs.ca" TargetMode="External"/><Relationship Id="rId4" Type="http://schemas.openxmlformats.org/officeDocument/2006/relationships/hyperlink" Target="https://insite.albertahealthservices.ca/ihp/Page9219.asp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te.albertahealthservices.ca/Main/assets/tms/pp/tms-pp-indigenous-traditional-protocols.pdf#search=Indigenous%20health%20protocol" TargetMode="Externa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jpeg"/><Relationship Id="rId4" Type="http://schemas.openxmlformats.org/officeDocument/2006/relationships/hyperlink" Target="https://insite.albertahealthservices.ca/Main/assets/tms/ihp/tms-ihp-booklet.pdf#search=indigenous%20mental%20health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GXwPv99hf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X2sL48SSdA&amp;list=PLi1tOF1I5ZoUvse4nEljWZCVGIzk8U8S-&amp;index=8" TargetMode="External"/><Relationship Id="rId2" Type="http://schemas.openxmlformats.org/officeDocument/2006/relationships/hyperlink" Target="https://www.albertahealthservices.ca/findhealth/Service.aspx?serviceAtFacilityId=112641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imon.ross@albertahealthservices.ca" TargetMode="External"/><Relationship Id="rId2" Type="http://schemas.openxmlformats.org/officeDocument/2006/relationships/hyperlink" Target="mailto:shelley.Goforth@albertahealthservices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mailto:Indigenous.Education@albertahealthservices.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4" name="Title 3" descr="Aboriginal Health banner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5" name="Title 3" descr="Aboriginal Health banner.jpg"/>
            <p:cNvPicPr>
              <a:picLocks noChangeAspect="1"/>
            </p:cNvPicPr>
            <p:nvPr/>
          </p:nvPicPr>
          <p:blipFill rotWithShape="1">
            <a:blip r:embed="rId4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6" name="Title 3" descr="Aboriginal Health banner.jpg"/>
            <p:cNvPicPr>
              <a:picLocks noChangeAspect="1"/>
            </p:cNvPicPr>
            <p:nvPr/>
          </p:nvPicPr>
          <p:blipFill rotWithShape="1">
            <a:blip r:embed="rId4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7" r="8854"/>
          <a:stretch/>
        </p:blipFill>
        <p:spPr bwMode="auto">
          <a:xfrm>
            <a:off x="6172201" y="914401"/>
            <a:ext cx="5811863" cy="45933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82" y="334030"/>
            <a:ext cx="6863150" cy="5847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3200" b="1" dirty="0">
                <a:ln w="22225">
                  <a:solidFill>
                    <a:srgbClr val="92D050">
                      <a:lumMod val="5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Welcome!</a:t>
            </a:r>
          </a:p>
          <a:p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684D0"/>
                </a:solidFill>
                <a:effectLst>
                  <a:outerShdw blurRad="12700" dist="38100" dir="2700000" algn="tl" rotWithShape="0">
                    <a:srgbClr val="4684D0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Oki (Blackfoot)</a:t>
            </a:r>
          </a:p>
          <a:p>
            <a:r>
              <a:rPr lang="en-US" sz="3200" b="1" dirty="0">
                <a:ln w="12700" cmpd="sng">
                  <a:solidFill>
                    <a:srgbClr val="F5B9E8"/>
                  </a:solidFill>
                  <a:prstDash val="solid"/>
                </a:ln>
                <a:solidFill>
                  <a:srgbClr val="CC3300"/>
                </a:solidFill>
                <a:latin typeface="Arial Black" panose="020B0A04020102020204" pitchFamily="34" charset="0"/>
              </a:rPr>
              <a:t>Tansi (Cree)</a:t>
            </a:r>
          </a:p>
          <a:p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684D0"/>
                </a:solidFill>
                <a:effectLst>
                  <a:outerShdw blurRad="12700" dist="38100" dir="2700000" algn="tl" rotWithShape="0">
                    <a:srgbClr val="4684D0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Aaniin (Ojibwe)</a:t>
            </a:r>
          </a:p>
          <a:p>
            <a:r>
              <a:rPr lang="en-US" sz="3200" b="1" spc="50" dirty="0">
                <a:ln w="9525" cmpd="sng">
                  <a:solidFill>
                    <a:srgbClr val="27AAE1"/>
                  </a:solidFill>
                  <a:prstDash val="solid"/>
                </a:ln>
                <a:solidFill>
                  <a:srgbClr val="784C9C">
                    <a:lumMod val="60000"/>
                    <a:lumOff val="40000"/>
                  </a:srgbClr>
                </a:solidFill>
                <a:effectLst>
                  <a:glow rad="38100">
                    <a:srgbClr val="27AAE1">
                      <a:alpha val="40000"/>
                    </a:srgbClr>
                  </a:glow>
                </a:effectLst>
                <a:latin typeface="Arial Black" panose="020B0A04020102020204" pitchFamily="34" charset="0"/>
              </a:rPr>
              <a:t>Bienvenue (French)</a:t>
            </a:r>
          </a:p>
          <a:p>
            <a:r>
              <a:rPr lang="en-US" sz="32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66"/>
                </a:solidFill>
                <a:latin typeface="Arial Black" panose="020B0A04020102020204" pitchFamily="34" charset="0"/>
              </a:rPr>
              <a:t>Binvnu (Michif)</a:t>
            </a:r>
          </a:p>
          <a:p>
            <a:r>
              <a:rPr lang="en-US" sz="3200" b="1" dirty="0">
                <a:ln w="12700">
                  <a:solidFill>
                    <a:srgbClr val="27AAE1"/>
                  </a:solidFill>
                  <a:prstDash val="solid"/>
                </a:ln>
                <a:pattFill prst="pct50">
                  <a:fgClr>
                    <a:srgbClr val="27AAE1"/>
                  </a:fgClr>
                  <a:bgClr>
                    <a:srgbClr val="27AAE1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7AAE1"/>
                  </a:outerShdw>
                </a:effectLst>
                <a:latin typeface="Arial Black" panose="020B0A04020102020204" pitchFamily="34" charset="0"/>
              </a:rPr>
              <a:t>Tunngasugitsi (Inuktitut)</a:t>
            </a:r>
          </a:p>
          <a:p>
            <a:r>
              <a:rPr lang="en-US" sz="3200" b="1" dirty="0">
                <a:ln w="12700" cmpd="sng">
                  <a:solidFill>
                    <a:srgbClr val="27AAE1">
                      <a:lumMod val="75000"/>
                    </a:srgbClr>
                  </a:solidFill>
                  <a:prstDash val="solid"/>
                </a:ln>
                <a:solidFill>
                  <a:srgbClr val="FAD1A4"/>
                </a:solidFill>
                <a:latin typeface="Arial Black" panose="020B0A04020102020204" pitchFamily="34" charset="0"/>
              </a:rPr>
              <a:t>Amboshstich (Stoney Nakoda)</a:t>
            </a:r>
          </a:p>
          <a:p>
            <a:r>
              <a:rPr lang="en-US" sz="3200" b="1" dirty="0">
                <a:ln w="12700">
                  <a:solidFill>
                    <a:srgbClr val="27AAE1"/>
                  </a:solidFill>
                  <a:prstDash val="solid"/>
                </a:ln>
                <a:solidFill>
                  <a:srgbClr val="D60093"/>
                </a:solidFill>
                <a:effectLst>
                  <a:outerShdw dist="38100" dir="2640000" algn="bl" rotWithShape="0">
                    <a:srgbClr val="27AAE1"/>
                  </a:outerShdw>
                </a:effectLst>
                <a:latin typeface="Arial Black" panose="020B0A04020102020204" pitchFamily="34" charset="0"/>
              </a:rPr>
              <a:t>Dadanast’ada (Tsuut’ina)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02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3" name="Title 3" descr="Aboriginal Health banne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4" name="Title 3" descr="Aboriginal Health banner.jpg"/>
            <p:cNvPicPr>
              <a:picLocks noChangeAspect="1"/>
            </p:cNvPicPr>
            <p:nvPr/>
          </p:nvPicPr>
          <p:blipFill rotWithShape="1">
            <a:blip r:embed="rId2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5" name="Title 3" descr="Aboriginal Health banner.jpg"/>
            <p:cNvPicPr>
              <a:picLocks noChangeAspect="1"/>
            </p:cNvPicPr>
            <p:nvPr/>
          </p:nvPicPr>
          <p:blipFill rotWithShape="1">
            <a:blip r:embed="rId2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86" y="0"/>
            <a:ext cx="10972802" cy="1088136"/>
          </a:xfrm>
        </p:spPr>
        <p:txBody>
          <a:bodyPr/>
          <a:lstStyle/>
          <a:p>
            <a:r>
              <a:rPr lang="en-US" sz="3600" dirty="0" smtClean="0"/>
              <a:t>Current Cultural Competency education- AHS  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86" y="969264"/>
            <a:ext cx="10972802" cy="4919472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/>
              <a:t>Indigenous Awareness and sensitivity workshop 3.5 hours </a:t>
            </a:r>
          </a:p>
          <a:p>
            <a:pPr lvl="1"/>
            <a:r>
              <a:rPr lang="en-US" dirty="0" smtClean="0"/>
              <a:t>VIA Zoom – registration </a:t>
            </a:r>
            <a:r>
              <a:rPr lang="en-US" dirty="0"/>
              <a:t>on MyLearningLink: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mylearninglink.albertahealthservices.ca/elearning/bins/index.asp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Search – Indigenous </a:t>
            </a:r>
            <a:endParaRPr lang="en-US" dirty="0"/>
          </a:p>
          <a:p>
            <a:r>
              <a:rPr lang="en-US" b="1" u="sng" dirty="0" smtClean="0"/>
              <a:t>Indigenous Awareness and sensitivity e-learning modules </a:t>
            </a:r>
          </a:p>
          <a:p>
            <a:pPr lvl="1"/>
            <a:r>
              <a:rPr lang="en-US" dirty="0" smtClean="0"/>
              <a:t>8 e-learning modules 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mylearninglink.albertahealthservices.ca/elearning/bins/index.asp</a:t>
            </a:r>
            <a:r>
              <a:rPr lang="en-US" dirty="0" smtClean="0"/>
              <a:t> 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b="1" u="sng" dirty="0" smtClean="0"/>
              <a:t>Indigenous </a:t>
            </a:r>
            <a:r>
              <a:rPr lang="en-US" b="1" u="sng" dirty="0"/>
              <a:t>health resources </a:t>
            </a:r>
            <a:endParaRPr lang="en-US" dirty="0"/>
          </a:p>
          <a:p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insite.albertahealthservices.ca/ihp/Page9219.aspx</a:t>
            </a:r>
            <a:r>
              <a:rPr lang="en-US" sz="1600" dirty="0" smtClean="0"/>
              <a:t> </a:t>
            </a:r>
          </a:p>
          <a:p>
            <a:pPr lvl="1"/>
            <a:r>
              <a:rPr lang="en-US" dirty="0" smtClean="0"/>
              <a:t>Telehealth series and resources tabs to access </a:t>
            </a:r>
          </a:p>
          <a:p>
            <a:pPr lvl="1"/>
            <a:endParaRPr lang="en-US" dirty="0" smtClean="0"/>
          </a:p>
          <a:p>
            <a:r>
              <a:rPr lang="en-US" b="1" u="sng" dirty="0" smtClean="0"/>
              <a:t>NEW Curriculum for group learning opportunities </a:t>
            </a:r>
          </a:p>
          <a:p>
            <a:pPr lvl="1"/>
            <a:r>
              <a:rPr lang="en-US" dirty="0" smtClean="0"/>
              <a:t>Request for these presentations by contacting </a:t>
            </a:r>
            <a:r>
              <a:rPr lang="en-US" dirty="0" smtClean="0">
                <a:hlinkClick r:id="rId5"/>
              </a:rPr>
              <a:t>Indigenous.Education@ahs.ca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Allyship, Two-eyed seeing, Land Acknowledgements, Indigenous Social determinants of health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8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86" y="967883"/>
            <a:ext cx="10972802" cy="484632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Indigenous Protocol guide</a:t>
            </a:r>
          </a:p>
          <a:p>
            <a:pPr lvl="1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insite.albertahealthservices.ca/Main/assets/tms/pp/tms-pp-indigenous-traditional-protocols.pdf#search=Indigenous%20health%20protocol</a:t>
            </a:r>
            <a:r>
              <a:rPr lang="en-US" dirty="0" smtClean="0"/>
              <a:t> </a:t>
            </a:r>
            <a:r>
              <a:rPr lang="en-US" b="1" u="sng" dirty="0" smtClean="0"/>
              <a:t> </a:t>
            </a:r>
            <a:endParaRPr lang="en-US" b="1" u="sng" dirty="0"/>
          </a:p>
          <a:p>
            <a:pPr lvl="1"/>
            <a:endParaRPr lang="en-US" dirty="0"/>
          </a:p>
          <a:p>
            <a:pPr marL="400050"/>
            <a:r>
              <a:rPr lang="en-US" b="1" u="sng" dirty="0" smtClean="0"/>
              <a:t>Indigenous Peoples and Communities in Alberta</a:t>
            </a:r>
          </a:p>
          <a:p>
            <a:pPr lvl="1"/>
            <a:r>
              <a:rPr lang="en-US" b="1" u="sng" dirty="0" smtClean="0">
                <a:solidFill>
                  <a:srgbClr val="FF0000"/>
                </a:solidFill>
                <a:hlinkClick r:id="rId4"/>
              </a:rPr>
              <a:t>https</a:t>
            </a:r>
            <a:r>
              <a:rPr lang="en-US" b="1" u="sng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b="1" u="sng" dirty="0" smtClean="0">
                <a:solidFill>
                  <a:srgbClr val="FF0000"/>
                </a:solidFill>
                <a:hlinkClick r:id="rId4"/>
              </a:rPr>
              <a:t>insite.albertahealthservices.ca/Main/assets/tms/ihp/tms-ihp-booklet.pdf#search=indigenous%20mental%20health</a:t>
            </a:r>
            <a:endParaRPr lang="en-US" b="1" u="sng" dirty="0">
              <a:solidFill>
                <a:srgbClr val="FF0000"/>
              </a:solidFill>
            </a:endParaRPr>
          </a:p>
          <a:p>
            <a:pPr marL="400050"/>
            <a:endParaRPr lang="en-US" b="1" u="sng" dirty="0"/>
          </a:p>
          <a:p>
            <a:pPr marL="400050"/>
            <a:r>
              <a:rPr lang="en-US" b="1" u="sng" dirty="0" smtClean="0"/>
              <a:t>Calgary Zone Indigenous Action Plan – Digital Stories – 8 stories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	</a:t>
            </a:r>
            <a:r>
              <a:rPr lang="en-US" sz="1600" u="sng" dirty="0" smtClean="0">
                <a:solidFill>
                  <a:srgbClr val="FF0000"/>
                </a:solidFill>
              </a:rPr>
              <a:t>https</a:t>
            </a:r>
            <a:r>
              <a:rPr lang="en-US" sz="1600" u="sng" dirty="0">
                <a:solidFill>
                  <a:srgbClr val="FF0000"/>
                </a:solidFill>
              </a:rPr>
              <a:t>://www.albertahealthservices.ca/about/Page13771.aspx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86" y="0"/>
            <a:ext cx="10972802" cy="1097280"/>
          </a:xfrm>
        </p:spPr>
        <p:txBody>
          <a:bodyPr/>
          <a:lstStyle/>
          <a:p>
            <a:r>
              <a:rPr lang="en-US" dirty="0" smtClean="0"/>
              <a:t>Calgary Zone Indigenous resources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6" name="Title 3" descr="Aboriginal Health banne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7" name="Title 3" descr="Aboriginal Health banner.jpg"/>
            <p:cNvPicPr>
              <a:picLocks noChangeAspect="1"/>
            </p:cNvPicPr>
            <p:nvPr/>
          </p:nvPicPr>
          <p:blipFill rotWithShape="1">
            <a:blip r:embed="rId5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8" name="Title 3" descr="Aboriginal Health banner.jpg"/>
            <p:cNvPicPr>
              <a:picLocks noChangeAspect="1"/>
            </p:cNvPicPr>
            <p:nvPr/>
          </p:nvPicPr>
          <p:blipFill rotWithShape="1">
            <a:blip r:embed="rId5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450706"/>
              </p:ext>
            </p:extLst>
          </p:nvPr>
        </p:nvGraphicFramePr>
        <p:xfrm>
          <a:off x="7419362" y="4146431"/>
          <a:ext cx="1199901" cy="1533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6" imgW="4114504" imgH="5257668" progId="Acrobat.Document.DC">
                  <p:embed/>
                </p:oleObj>
              </mc:Choice>
              <mc:Fallback>
                <p:oleObj name="Acrobat Document" r:id="rId6" imgW="4114504" imgH="52576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19362" y="4146431"/>
                        <a:ext cx="1199901" cy="1533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339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GXwPv99hf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1009" y="635898"/>
            <a:ext cx="9411855" cy="5274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2726" y="72480"/>
            <a:ext cx="10861965" cy="563418"/>
          </a:xfrm>
        </p:spPr>
        <p:txBody>
          <a:bodyPr/>
          <a:lstStyle/>
          <a:p>
            <a:r>
              <a:rPr lang="en-US" sz="3200" dirty="0"/>
              <a:t>O'tsisina - Joe's Family Story</a:t>
            </a:r>
          </a:p>
        </p:txBody>
      </p:sp>
    </p:spTree>
    <p:extLst>
      <p:ext uri="{BB962C8B-B14F-4D97-AF65-F5344CB8AC3E}">
        <p14:creationId xmlns:p14="http://schemas.microsoft.com/office/powerpoint/2010/main" val="6048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86" y="1090146"/>
            <a:ext cx="10972802" cy="4175592"/>
          </a:xfrm>
        </p:spPr>
        <p:txBody>
          <a:bodyPr/>
          <a:lstStyle/>
          <a:p>
            <a:r>
              <a:rPr lang="en-US" b="1" u="sng" dirty="0" smtClean="0"/>
              <a:t>Indigenous Hospital Liaisons/Traditional Wellness Coordinators (Cultural/spiritual liaisons)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www.albertahealthservices.ca/findhealth/Service.aspx?serviceAtFacilityId=1126413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b="1" u="sng" dirty="0" smtClean="0"/>
              <a:t>Elbow River Healing Lodge/ Indigenous Mental Health</a:t>
            </a:r>
          </a:p>
          <a:p>
            <a:pPr lvl="1"/>
            <a:r>
              <a:rPr lang="en-US" dirty="0">
                <a:hlinkClick r:id="rId3"/>
              </a:rPr>
              <a:t>https://www.youtube.com/watch?v=mX2sL48SSdA&amp;list=PLi1tOF1I5ZoUvse4nEljWZCVGIzk8U8S-&amp;</a:t>
            </a:r>
            <a:r>
              <a:rPr lang="en-US" dirty="0" smtClean="0">
                <a:hlinkClick r:id="rId3"/>
              </a:rPr>
              <a:t>index=8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Located in Sheldon M. Chumir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9" y="-510054"/>
            <a:ext cx="10972802" cy="1600200"/>
          </a:xfrm>
        </p:spPr>
        <p:txBody>
          <a:bodyPr/>
          <a:lstStyle/>
          <a:p>
            <a:r>
              <a:rPr lang="en-US" dirty="0" smtClean="0"/>
              <a:t>Calgary Zone Indigenous services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5" name="Title 3" descr="Aboriginal Health banner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6" name="Title 3" descr="Aboriginal Health banner.jpg"/>
            <p:cNvPicPr>
              <a:picLocks noChangeAspect="1"/>
            </p:cNvPicPr>
            <p:nvPr/>
          </p:nvPicPr>
          <p:blipFill rotWithShape="1">
            <a:blip r:embed="rId4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7" name="Title 3" descr="Aboriginal Health banner.jpg"/>
            <p:cNvPicPr>
              <a:picLocks noChangeAspect="1"/>
            </p:cNvPicPr>
            <p:nvPr/>
          </p:nvPicPr>
          <p:blipFill rotWithShape="1">
            <a:blip r:embed="rId4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2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86" y="1089891"/>
            <a:ext cx="10972802" cy="47936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What does an Indigenous Hospital Liaison (IHL) do?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An </a:t>
            </a:r>
            <a:r>
              <a:rPr lang="en-US" dirty="0"/>
              <a:t>IHL can: 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i="1" dirty="0" smtClean="0"/>
              <a:t>Help </a:t>
            </a:r>
            <a:r>
              <a:rPr lang="en-US" i="1" dirty="0"/>
              <a:t>you and your family </a:t>
            </a:r>
            <a:r>
              <a:rPr lang="en-US" i="1" dirty="0" smtClean="0"/>
              <a:t>feel comfortable </a:t>
            </a:r>
            <a:r>
              <a:rPr lang="en-US" i="1" dirty="0"/>
              <a:t>in the </a:t>
            </a:r>
            <a:r>
              <a:rPr lang="en-US" i="1" dirty="0" smtClean="0"/>
              <a:t>hospital</a:t>
            </a:r>
          </a:p>
          <a:p>
            <a:pPr marL="0" indent="0">
              <a:buNone/>
            </a:pPr>
            <a:r>
              <a:rPr lang="en-US" i="1" dirty="0" smtClean="0"/>
              <a:t>• Make referrals</a:t>
            </a:r>
          </a:p>
          <a:p>
            <a:pPr marL="0" indent="0">
              <a:buNone/>
            </a:pPr>
            <a:r>
              <a:rPr lang="en-US" i="1" dirty="0" smtClean="0"/>
              <a:t>• Advocate </a:t>
            </a:r>
            <a:r>
              <a:rPr lang="en-US" i="1" dirty="0"/>
              <a:t>for you and your </a:t>
            </a:r>
            <a:r>
              <a:rPr lang="en-US" i="1" dirty="0" smtClean="0"/>
              <a:t>family</a:t>
            </a:r>
          </a:p>
          <a:p>
            <a:pPr marL="0" indent="0">
              <a:buNone/>
            </a:pPr>
            <a:r>
              <a:rPr lang="en-US" i="1" dirty="0" smtClean="0"/>
              <a:t>• Help </a:t>
            </a:r>
            <a:r>
              <a:rPr lang="en-US" i="1" dirty="0"/>
              <a:t>plan and support </a:t>
            </a:r>
            <a:r>
              <a:rPr lang="en-US" i="1" dirty="0" smtClean="0"/>
              <a:t>your discharge </a:t>
            </a:r>
            <a:r>
              <a:rPr lang="en-US" i="1" dirty="0"/>
              <a:t>from the </a:t>
            </a:r>
            <a:r>
              <a:rPr lang="en-US" i="1" dirty="0" smtClean="0"/>
              <a:t>hospital</a:t>
            </a:r>
          </a:p>
          <a:p>
            <a:pPr marL="0" indent="0">
              <a:buNone/>
            </a:pPr>
            <a:r>
              <a:rPr lang="en-US" i="1" dirty="0" smtClean="0"/>
              <a:t>• Talk </a:t>
            </a:r>
            <a:r>
              <a:rPr lang="en-US" i="1" dirty="0"/>
              <a:t>to healthcare providers </a:t>
            </a:r>
            <a:r>
              <a:rPr lang="en-US" i="1" dirty="0" smtClean="0"/>
              <a:t>about Indigenous </a:t>
            </a:r>
            <a:r>
              <a:rPr lang="en-US" i="1" dirty="0"/>
              <a:t>cultural, spiritual </a:t>
            </a:r>
            <a:r>
              <a:rPr lang="en-US" i="1" dirty="0" smtClean="0"/>
              <a:t>and practices</a:t>
            </a: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• Help </a:t>
            </a:r>
            <a:r>
              <a:rPr lang="en-US" i="1" dirty="0"/>
              <a:t>arrange Indigenous </a:t>
            </a:r>
            <a:r>
              <a:rPr lang="en-US" i="1" dirty="0" smtClean="0"/>
              <a:t>spiritual practices </a:t>
            </a:r>
            <a:r>
              <a:rPr lang="en-US" i="1" dirty="0"/>
              <a:t>and ceremonies.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Alberta Health Services has a policy to allow spiritual ceremonies. Ask your healthcare provider, IHL, or Spiritual Care Services for more </a:t>
            </a:r>
            <a:r>
              <a:rPr lang="en-US" dirty="0" smtClean="0"/>
              <a:t>information.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Do </a:t>
            </a:r>
            <a:r>
              <a:rPr lang="en-US" b="1" dirty="0"/>
              <a:t>I need a referral to see the </a:t>
            </a:r>
            <a:r>
              <a:rPr lang="en-US" b="1" dirty="0" smtClean="0"/>
              <a:t>IHL?</a:t>
            </a:r>
          </a:p>
          <a:p>
            <a:pPr marL="0" indent="0">
              <a:buNone/>
            </a:pPr>
            <a:r>
              <a:rPr lang="en-US" dirty="0" smtClean="0"/>
              <a:t>You </a:t>
            </a:r>
            <a:r>
              <a:rPr lang="en-US" dirty="0"/>
              <a:t>can ask to see the IHL yourself or you can be referred by: 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i="1" dirty="0" smtClean="0"/>
              <a:t>Any </a:t>
            </a:r>
            <a:r>
              <a:rPr lang="en-US" i="1" dirty="0"/>
              <a:t>healthcare </a:t>
            </a:r>
            <a:r>
              <a:rPr lang="en-US" i="1" dirty="0" smtClean="0"/>
              <a:t>provider</a:t>
            </a:r>
          </a:p>
          <a:p>
            <a:pPr marL="0" indent="0">
              <a:buNone/>
            </a:pPr>
            <a:r>
              <a:rPr lang="en-US" i="1" dirty="0" smtClean="0"/>
              <a:t>• A </a:t>
            </a:r>
            <a:r>
              <a:rPr lang="en-US" i="1" dirty="0"/>
              <a:t>family member or support person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86" y="404775"/>
            <a:ext cx="10972802" cy="635788"/>
          </a:xfrm>
        </p:spPr>
        <p:txBody>
          <a:bodyPr/>
          <a:lstStyle/>
          <a:p>
            <a:r>
              <a:rPr lang="en-US" dirty="0" smtClean="0"/>
              <a:t>Indigenous Hospital Liaison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5" name="Title 3" descr="Aboriginal Health banner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6" name="Title 3" descr="Aboriginal Health banner.jpg"/>
            <p:cNvPicPr>
              <a:picLocks noChangeAspect="1"/>
            </p:cNvPicPr>
            <p:nvPr/>
          </p:nvPicPr>
          <p:blipFill rotWithShape="1">
            <a:blip r:embed="rId2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7" name="Title 3" descr="Aboriginal Health banner.jpg"/>
            <p:cNvPicPr>
              <a:picLocks noChangeAspect="1"/>
            </p:cNvPicPr>
            <p:nvPr/>
          </p:nvPicPr>
          <p:blipFill rotWithShape="1">
            <a:blip r:embed="rId2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67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Provincial Indigenous Wellness Core – Calgary Zone – Senior Advisor</a:t>
            </a:r>
          </a:p>
          <a:p>
            <a:pPr lvl="1"/>
            <a:r>
              <a:rPr lang="en-US" dirty="0" smtClean="0"/>
              <a:t>Shelley Goforth – </a:t>
            </a:r>
            <a:r>
              <a:rPr lang="en-US" dirty="0" smtClean="0">
                <a:hlinkClick r:id="rId2"/>
              </a:rPr>
              <a:t>shelley.Goforth@albertahealthservices.ca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 smtClean="0"/>
              <a:t>Provincial Indigenous Wellness Core – Cultural Competency – Senior Advisor </a:t>
            </a:r>
          </a:p>
          <a:p>
            <a:pPr lvl="1"/>
            <a:r>
              <a:rPr lang="en-US" dirty="0" smtClean="0"/>
              <a:t>Simon Ross – </a:t>
            </a:r>
            <a:r>
              <a:rPr lang="en-US" dirty="0" smtClean="0">
                <a:hlinkClick r:id="rId3"/>
              </a:rPr>
              <a:t>simon.ross@albertahealthservices.ca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 smtClean="0"/>
              <a:t>Indigenous Cultural Competency – Education requests </a:t>
            </a:r>
          </a:p>
          <a:p>
            <a:pPr lvl="1"/>
            <a:r>
              <a:rPr lang="en-US" dirty="0" smtClean="0">
                <a:hlinkClick r:id="rId4"/>
              </a:rPr>
              <a:t>Indigenous.Education@albertahealthservices.ca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094" y="294"/>
            <a:ext cx="12161838" cy="333833"/>
            <a:chOff x="-166664" y="0"/>
            <a:chExt cx="12192000" cy="333833"/>
          </a:xfrm>
        </p:grpSpPr>
        <p:pic>
          <p:nvPicPr>
            <p:cNvPr id="5" name="Title 3" descr="Aboriginal Health banner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-166664" y="0"/>
              <a:ext cx="5453101" cy="333736"/>
            </a:xfrm>
            <a:prstGeom prst="rect">
              <a:avLst/>
            </a:prstGeom>
          </p:spPr>
        </p:pic>
        <p:pic>
          <p:nvPicPr>
            <p:cNvPr id="6" name="Title 3" descr="Aboriginal Health banner.jpg"/>
            <p:cNvPicPr>
              <a:picLocks noChangeAspect="1"/>
            </p:cNvPicPr>
            <p:nvPr/>
          </p:nvPicPr>
          <p:blipFill rotWithShape="1">
            <a:blip r:embed="rId5" cstate="print"/>
            <a:srcRect l="2654" b="29"/>
            <a:stretch/>
          </p:blipFill>
          <p:spPr>
            <a:xfrm>
              <a:off x="5286437" y="96"/>
              <a:ext cx="5308416" cy="333640"/>
            </a:xfrm>
            <a:prstGeom prst="rect">
              <a:avLst/>
            </a:prstGeom>
          </p:spPr>
        </p:pic>
        <p:pic>
          <p:nvPicPr>
            <p:cNvPr id="7" name="Title 3" descr="Aboriginal Health banner.jpg"/>
            <p:cNvPicPr>
              <a:picLocks noChangeAspect="1"/>
            </p:cNvPicPr>
            <p:nvPr/>
          </p:nvPicPr>
          <p:blipFill rotWithShape="1">
            <a:blip r:embed="rId5" cstate="print"/>
            <a:srcRect l="2238" r="76308"/>
            <a:stretch/>
          </p:blipFill>
          <p:spPr>
            <a:xfrm>
              <a:off x="10558345" y="96"/>
              <a:ext cx="1466991" cy="333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1_AHS_Powerpoint_template_1.1">
  <a:themeElements>
    <a:clrScheme name="Custom 3">
      <a:dk1>
        <a:sysClr val="windowText" lastClr="000000"/>
      </a:dk1>
      <a:lt1>
        <a:sysClr val="window" lastClr="FFFFFF"/>
      </a:lt1>
      <a:dk2>
        <a:srgbClr val="36393B"/>
      </a:dk2>
      <a:lt2>
        <a:srgbClr val="D3E0E5"/>
      </a:lt2>
      <a:accent1>
        <a:srgbClr val="27AAE1"/>
      </a:accent1>
      <a:accent2>
        <a:srgbClr val="92D050"/>
      </a:accent2>
      <a:accent3>
        <a:srgbClr val="A5A5A5"/>
      </a:accent3>
      <a:accent4>
        <a:srgbClr val="35B8A9"/>
      </a:accent4>
      <a:accent5>
        <a:srgbClr val="4684D0"/>
      </a:accent5>
      <a:accent6>
        <a:srgbClr val="784C9C"/>
      </a:accent6>
      <a:hlink>
        <a:srgbClr val="BC2700"/>
      </a:hlink>
      <a:folHlink>
        <a:srgbClr val="0065B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ashore design template" id="{669BADFC-EA6E-476D-A81D-A11567EEB4E2}" vid="{6E8F81BE-4270-402D-9E59-1E13524724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429</Words>
  <Application>Microsoft Office PowerPoint</Application>
  <PresentationFormat>Widescreen</PresentationFormat>
  <Paragraphs>80</Paragraphs>
  <Slides>7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Courier New</vt:lpstr>
      <vt:lpstr>11_AHS_Powerpoint_template_1.1</vt:lpstr>
      <vt:lpstr>Acrobat Document</vt:lpstr>
      <vt:lpstr>PowerPoint Presentation</vt:lpstr>
      <vt:lpstr>Current Cultural Competency education- AHS  </vt:lpstr>
      <vt:lpstr>Calgary Zone Indigenous resources</vt:lpstr>
      <vt:lpstr>O'tsisina - Joe's Family Story</vt:lpstr>
      <vt:lpstr>Calgary Zone Indigenous services</vt:lpstr>
      <vt:lpstr>Indigenous Hospital Liaison</vt:lpstr>
      <vt:lpstr>Contact information </vt:lpstr>
    </vt:vector>
  </TitlesOfParts>
  <Company>Alberta Health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Ross</dc:creator>
  <cp:lastModifiedBy>Theresa Wu F.</cp:lastModifiedBy>
  <cp:revision>19</cp:revision>
  <dcterms:created xsi:type="dcterms:W3CDTF">2020-10-05T19:47:39Z</dcterms:created>
  <dcterms:modified xsi:type="dcterms:W3CDTF">2021-05-03T16:32:02Z</dcterms:modified>
</cp:coreProperties>
</file>